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7"/>
  </p:sldMasterIdLst>
  <p:notesMasterIdLst>
    <p:notesMasterId r:id="rId31"/>
  </p:notesMasterIdLst>
  <p:handoutMasterIdLst>
    <p:handoutMasterId r:id="rId32"/>
  </p:handoutMasterIdLst>
  <p:sldIdLst>
    <p:sldId id="260" r:id="rId8"/>
    <p:sldId id="527" r:id="rId9"/>
    <p:sldId id="528" r:id="rId10"/>
    <p:sldId id="490" r:id="rId11"/>
    <p:sldId id="517" r:id="rId12"/>
    <p:sldId id="488" r:id="rId13"/>
    <p:sldId id="489" r:id="rId14"/>
    <p:sldId id="523" r:id="rId15"/>
    <p:sldId id="525" r:id="rId16"/>
    <p:sldId id="529" r:id="rId17"/>
    <p:sldId id="518" r:id="rId18"/>
    <p:sldId id="520" r:id="rId19"/>
    <p:sldId id="519" r:id="rId20"/>
    <p:sldId id="497" r:id="rId21"/>
    <p:sldId id="499" r:id="rId22"/>
    <p:sldId id="501" r:id="rId23"/>
    <p:sldId id="521" r:id="rId24"/>
    <p:sldId id="522" r:id="rId25"/>
    <p:sldId id="502" r:id="rId26"/>
    <p:sldId id="511" r:id="rId27"/>
    <p:sldId id="530" r:id="rId28"/>
    <p:sldId id="504" r:id="rId29"/>
    <p:sldId id="34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MPRB-CEPMB" initials="ISD" lastIdx="15" clrIdx="0"/>
  <p:cmAuthor id="1" name=" Robert Squires" initials="R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003366"/>
    <a:srgbClr val="FF6600"/>
    <a:srgbClr val="00B0F0"/>
    <a:srgbClr val="7DDDFF"/>
    <a:srgbClr val="FC8502"/>
    <a:srgbClr val="FF922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71" autoAdjust="0"/>
    <p:restoredTop sz="90668" autoAdjust="0"/>
  </p:normalViewPr>
  <p:slideViewPr>
    <p:cSldViewPr>
      <p:cViewPr>
        <p:scale>
          <a:sx n="81" d="100"/>
          <a:sy n="81" d="100"/>
        </p:scale>
        <p:origin x="-1692" y="60"/>
      </p:cViewPr>
      <p:guideLst>
        <p:guide orient="horz" pos="2160"/>
        <p:guide pos="2880"/>
      </p:guideLst>
    </p:cSldViewPr>
  </p:slideViewPr>
  <p:outlineViewPr>
    <p:cViewPr>
      <p:scale>
        <a:sx n="33" d="100"/>
        <a:sy n="33" d="100"/>
      </p:scale>
      <p:origin x="0" y="2544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23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biggs\Desktop\MoH%20Deck_Canada_Health_Spend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biggs\Desktop\MoH%20Deck_Canada_Health_Spending.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biggs\Desktop\ExchangeRate.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CA"/>
              <a:t>Total </a:t>
            </a:r>
            <a:r>
              <a:rPr lang="en-CA" smtClean="0"/>
              <a:t>au Canada</a:t>
            </a:r>
            <a:endParaRPr lang="en-CA" dirty="0"/>
          </a:p>
        </c:rich>
      </c:tx>
      <c:layout/>
      <c:overlay val="0"/>
    </c:title>
    <c:autoTitleDeleted val="0"/>
    <c:plotArea>
      <c:layout>
        <c:manualLayout>
          <c:layoutTarget val="inner"/>
          <c:xMode val="edge"/>
          <c:yMode val="edge"/>
          <c:x val="7.4489526281221454E-3"/>
          <c:y val="9.3133778125062822E-2"/>
          <c:w val="0.97409191127768779"/>
          <c:h val="0.88237122077297581"/>
        </c:manualLayout>
      </c:layout>
      <c:ofPieChart>
        <c:ofPieType val="bar"/>
        <c:varyColors val="1"/>
        <c:ser>
          <c:idx val="0"/>
          <c:order val="0"/>
          <c:dLbls>
            <c:dLbl>
              <c:idx val="0"/>
              <c:layout>
                <c:manualLayout>
                  <c:x val="-5.4550257412887833E-2"/>
                  <c:y val="-0.15462302899160502"/>
                </c:manualLayout>
              </c:layout>
              <c:tx>
                <c:rich>
                  <a:bodyPr/>
                  <a:lstStyle/>
                  <a:p>
                    <a:r>
                      <a:rPr lang="en-US" smtClean="0"/>
                      <a:t>Hôpitaux</a:t>
                    </a:r>
                    <a:r>
                      <a:rPr lang="en-US"/>
                      <a:t>
</a:t>
                    </a:r>
                    <a:r>
                      <a:rPr lang="en-US" smtClean="0"/>
                      <a:t>30 %</a:t>
                    </a:r>
                    <a:endParaRPr lang="en-US"/>
                  </a:p>
                </c:rich>
              </c:tx>
              <c:showLegendKey val="0"/>
              <c:showVal val="0"/>
              <c:showCatName val="1"/>
              <c:showSerName val="0"/>
              <c:showPercent val="1"/>
              <c:showBubbleSize val="0"/>
            </c:dLbl>
            <c:dLbl>
              <c:idx val="1"/>
              <c:layout>
                <c:manualLayout>
                  <c:x val="6.1643094077982304E-2"/>
                  <c:y val="-5.3639873347405852E-2"/>
                </c:manualLayout>
              </c:layout>
              <c:tx>
                <c:rich>
                  <a:bodyPr/>
                  <a:lstStyle/>
                  <a:p>
                    <a:r>
                      <a:rPr lang="en-US" smtClean="0"/>
                      <a:t>Médecins</a:t>
                    </a:r>
                    <a:r>
                      <a:rPr lang="en-US"/>
                      <a:t>
</a:t>
                    </a:r>
                    <a:r>
                      <a:rPr lang="en-US" smtClean="0"/>
                      <a:t>15 %</a:t>
                    </a:r>
                    <a:endParaRPr lang="en-US"/>
                  </a:p>
                </c:rich>
              </c:tx>
              <c:showLegendKey val="0"/>
              <c:showVal val="0"/>
              <c:showCatName val="1"/>
              <c:showSerName val="0"/>
              <c:showPercent val="1"/>
              <c:showBubbleSize val="0"/>
            </c:dLbl>
            <c:dLbl>
              <c:idx val="2"/>
              <c:layout/>
              <c:tx>
                <c:rich>
                  <a:bodyPr/>
                  <a:lstStyle/>
                  <a:p>
                    <a:r>
                      <a:rPr lang="en-US" sz="900" smtClean="0"/>
                      <a:t>Autres établissements 10 %</a:t>
                    </a:r>
                    <a:endParaRPr lang="en-US" sz="900"/>
                  </a:p>
                </c:rich>
              </c:tx>
              <c:showLegendKey val="0"/>
              <c:showVal val="0"/>
              <c:showCatName val="1"/>
              <c:showSerName val="0"/>
              <c:showPercent val="1"/>
              <c:showBubbleSize val="0"/>
            </c:dLbl>
            <c:dLbl>
              <c:idx val="3"/>
              <c:layout/>
              <c:tx>
                <c:rich>
                  <a:bodyPr/>
                  <a:lstStyle/>
                  <a:p>
                    <a:r>
                      <a:rPr lang="en-US" sz="900" smtClean="0"/>
                      <a:t>Autres professionnels 10 %</a:t>
                    </a:r>
                    <a:endParaRPr lang="en-US" sz="900"/>
                  </a:p>
                </c:rich>
              </c:tx>
              <c:showLegendKey val="0"/>
              <c:showVal val="0"/>
              <c:showCatName val="1"/>
              <c:showSerName val="0"/>
              <c:showPercent val="1"/>
              <c:showBubbleSize val="0"/>
            </c:dLbl>
            <c:dLbl>
              <c:idx val="4"/>
              <c:layout/>
              <c:tx>
                <c:rich>
                  <a:bodyPr/>
                  <a:lstStyle/>
                  <a:p>
                    <a:r>
                      <a:rPr lang="en-US" smtClean="0"/>
                      <a:t>Autre</a:t>
                    </a:r>
                    <a:endParaRPr lang="en-US"/>
                  </a:p>
                  <a:p>
                    <a:r>
                      <a:rPr lang="en-US" smtClean="0"/>
                      <a:t>6 %</a:t>
                    </a:r>
                    <a:endParaRPr lang="en-US"/>
                  </a:p>
                </c:rich>
              </c:tx>
              <c:showLegendKey val="0"/>
              <c:showVal val="0"/>
              <c:showCatName val="1"/>
              <c:showSerName val="0"/>
              <c:showPercent val="1"/>
              <c:showBubbleSize val="0"/>
            </c:dLbl>
            <c:dLbl>
              <c:idx val="5"/>
              <c:layout/>
              <c:tx>
                <c:rich>
                  <a:bodyPr/>
                  <a:lstStyle/>
                  <a:p>
                    <a:r>
                      <a:rPr lang="en-US" smtClean="0"/>
                      <a:t>Santé</a:t>
                    </a:r>
                    <a:r>
                      <a:rPr lang="en-US" baseline="0" smtClean="0"/>
                      <a:t> publique</a:t>
                    </a:r>
                    <a:r>
                      <a:rPr lang="en-US"/>
                      <a:t>
</a:t>
                    </a:r>
                    <a:r>
                      <a:rPr lang="en-US" smtClean="0"/>
                      <a:t>5 %</a:t>
                    </a:r>
                    <a:endParaRPr lang="en-US"/>
                  </a:p>
                </c:rich>
              </c:tx>
              <c:showLegendKey val="0"/>
              <c:showVal val="0"/>
              <c:showCatName val="1"/>
              <c:showSerName val="0"/>
              <c:showPercent val="1"/>
              <c:showBubbleSize val="0"/>
            </c:dLbl>
            <c:dLbl>
              <c:idx val="6"/>
              <c:layout/>
              <c:tx>
                <c:rich>
                  <a:bodyPr/>
                  <a:lstStyle/>
                  <a:p>
                    <a:r>
                      <a:rPr lang="en-US" smtClean="0"/>
                      <a:t>Immob.</a:t>
                    </a:r>
                    <a:r>
                      <a:rPr lang="en-US"/>
                      <a:t>
</a:t>
                    </a:r>
                    <a:r>
                      <a:rPr lang="en-US" smtClean="0"/>
                      <a:t>5 %</a:t>
                    </a:r>
                    <a:endParaRPr lang="en-US"/>
                  </a:p>
                </c:rich>
              </c:tx>
              <c:showLegendKey val="0"/>
              <c:showVal val="0"/>
              <c:showCatName val="1"/>
              <c:showSerName val="0"/>
              <c:showPercent val="1"/>
              <c:showBubbleSize val="0"/>
            </c:dLbl>
            <c:dLbl>
              <c:idx val="7"/>
              <c:layout>
                <c:manualLayout>
                  <c:x val="1.6829975718644246E-3"/>
                  <c:y val="-2.7151329366272008E-2"/>
                </c:manualLayout>
              </c:layout>
              <c:tx>
                <c:rich>
                  <a:bodyPr/>
                  <a:lstStyle/>
                  <a:p>
                    <a:r>
                      <a:rPr lang="en-US" smtClean="0"/>
                      <a:t>Admin.</a:t>
                    </a:r>
                    <a:endParaRPr lang="en-US"/>
                  </a:p>
                  <a:p>
                    <a:r>
                      <a:rPr lang="en-US" smtClean="0"/>
                      <a:t>3 %</a:t>
                    </a:r>
                    <a:endParaRPr lang="en-US"/>
                  </a:p>
                </c:rich>
              </c:tx>
              <c:showLegendKey val="0"/>
              <c:showVal val="0"/>
              <c:showCatName val="1"/>
              <c:showSerName val="0"/>
              <c:showPercent val="1"/>
              <c:showBubbleSize val="0"/>
            </c:dLbl>
            <c:dLbl>
              <c:idx val="8"/>
              <c:layout>
                <c:manualLayout>
                  <c:x val="-3.6430192563638134E-3"/>
                  <c:y val="-4.2678313520719879E-2"/>
                </c:manualLayout>
              </c:layout>
              <c:tx>
                <c:rich>
                  <a:bodyPr/>
                  <a:lstStyle/>
                  <a:p>
                    <a:r>
                      <a:rPr lang="en-US" smtClean="0"/>
                      <a:t>Ordonnance </a:t>
                    </a:r>
                    <a:r>
                      <a:rPr lang="en-US"/>
                      <a:t>
</a:t>
                    </a:r>
                    <a:r>
                      <a:rPr lang="en-US" smtClean="0"/>
                      <a:t>14 %</a:t>
                    </a:r>
                    <a:endParaRPr lang="en-US"/>
                  </a:p>
                </c:rich>
              </c:tx>
              <c:showLegendKey val="0"/>
              <c:showVal val="0"/>
              <c:showCatName val="1"/>
              <c:showSerName val="0"/>
              <c:showPercent val="1"/>
              <c:showBubbleSize val="0"/>
            </c:dLbl>
            <c:dLbl>
              <c:idx val="9"/>
              <c:layout>
                <c:manualLayout>
                  <c:x val="-2.202036693213635E-2"/>
                  <c:y val="0"/>
                </c:manualLayout>
              </c:layout>
              <c:tx>
                <c:rich>
                  <a:bodyPr/>
                  <a:lstStyle/>
                  <a:p>
                    <a:r>
                      <a:rPr lang="en-US" smtClean="0"/>
                      <a:t>Vente libre </a:t>
                    </a:r>
                    <a:r>
                      <a:rPr lang="en-US"/>
                      <a:t>
</a:t>
                    </a:r>
                    <a:r>
                      <a:rPr lang="en-US" smtClean="0"/>
                      <a:t>2 %</a:t>
                    </a:r>
                    <a:endParaRPr lang="en-US"/>
                  </a:p>
                </c:rich>
              </c:tx>
              <c:showLegendKey val="0"/>
              <c:showVal val="0"/>
              <c:showCatName val="1"/>
              <c:showSerName val="0"/>
              <c:showPercent val="1"/>
              <c:showBubbleSize val="0"/>
            </c:dLbl>
            <c:dLbl>
              <c:idx val="10"/>
              <c:layout>
                <c:manualLayout>
                  <c:x val="-0.22627786255041973"/>
                  <c:y val="-5.2035884901677001E-3"/>
                </c:manualLayout>
              </c:layout>
              <c:tx>
                <c:rich>
                  <a:bodyPr/>
                  <a:lstStyle/>
                  <a:p>
                    <a:r>
                      <a:rPr lang="en-US" smtClean="0"/>
                      <a:t>Médicaments16 %</a:t>
                    </a:r>
                    <a:endParaRPr lang="en-US"/>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Sheet1!$S$3:$S$12</c:f>
              <c:strCache>
                <c:ptCount val="10"/>
                <c:pt idx="0">
                  <c:v>Hospitals</c:v>
                </c:pt>
                <c:pt idx="1">
                  <c:v>Physicians</c:v>
                </c:pt>
                <c:pt idx="2">
                  <c:v>Other Institutions</c:v>
                </c:pt>
                <c:pt idx="3">
                  <c:v>Other Professionals</c:v>
                </c:pt>
                <c:pt idx="4">
                  <c:v>Other</c:v>
                </c:pt>
                <c:pt idx="5">
                  <c:v>Public Health</c:v>
                </c:pt>
                <c:pt idx="6">
                  <c:v>Capital</c:v>
                </c:pt>
                <c:pt idx="7">
                  <c:v>Admin</c:v>
                </c:pt>
                <c:pt idx="8">
                  <c:v>Prescription</c:v>
                </c:pt>
                <c:pt idx="9">
                  <c:v>Non-prescription</c:v>
                </c:pt>
              </c:strCache>
            </c:strRef>
          </c:cat>
          <c:val>
            <c:numRef>
              <c:f>Sheet1!$T$3:$T$12</c:f>
              <c:numCache>
                <c:formatCode>General</c:formatCode>
                <c:ptCount val="10"/>
                <c:pt idx="0">
                  <c:v>60580.3</c:v>
                </c:pt>
                <c:pt idx="1">
                  <c:v>30334.3</c:v>
                </c:pt>
                <c:pt idx="2">
                  <c:v>21165.9</c:v>
                </c:pt>
                <c:pt idx="3">
                  <c:v>20368.2</c:v>
                </c:pt>
                <c:pt idx="4">
                  <c:v>12391.2</c:v>
                </c:pt>
                <c:pt idx="5">
                  <c:v>10704.4</c:v>
                </c:pt>
                <c:pt idx="6">
                  <c:v>10285.299999999987</c:v>
                </c:pt>
                <c:pt idx="7">
                  <c:v>6317.6</c:v>
                </c:pt>
                <c:pt idx="8">
                  <c:v>28257.9</c:v>
                </c:pt>
                <c:pt idx="9">
                  <c:v>5031.2</c:v>
                </c:pt>
              </c:numCache>
            </c:numRef>
          </c:val>
        </c:ser>
        <c:dLbls>
          <c:showLegendKey val="0"/>
          <c:showVal val="0"/>
          <c:showCatName val="0"/>
          <c:showSerName val="0"/>
          <c:showPercent val="0"/>
          <c:showBubbleSize val="0"/>
          <c:showLeaderLines val="1"/>
        </c:dLbls>
        <c:gapWidth val="100"/>
        <c:splitType val="pos"/>
        <c:splitPos val="2"/>
        <c:secondPieSize val="49"/>
        <c:serLines/>
      </c:ofPieChart>
    </c:plotArea>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CA" smtClean="0"/>
              <a:t>Individu (sans assurance)</a:t>
            </a:r>
            <a:endParaRPr lang="en-CA" dirty="0"/>
          </a:p>
        </c:rich>
      </c:tx>
      <c:layout/>
      <c:overlay val="0"/>
    </c:title>
    <c:autoTitleDeleted val="0"/>
    <c:plotArea>
      <c:layout>
        <c:manualLayout>
          <c:layoutTarget val="inner"/>
          <c:xMode val="edge"/>
          <c:yMode val="edge"/>
          <c:x val="7.448952628122142E-3"/>
          <c:y val="9.313377812506278E-2"/>
          <c:w val="0.97409191127768846"/>
          <c:h val="0.88237122077297558"/>
        </c:manualLayout>
      </c:layout>
      <c:ofPieChart>
        <c:ofPieType val="bar"/>
        <c:varyColors val="1"/>
        <c:ser>
          <c:idx val="0"/>
          <c:order val="0"/>
          <c:dLbls>
            <c:dLbl>
              <c:idx val="0"/>
              <c:layout>
                <c:manualLayout>
                  <c:x val="7.5984335073880679E-2"/>
                  <c:y val="4.0106654816131728E-4"/>
                </c:manualLayout>
              </c:layout>
              <c:tx>
                <c:rich>
                  <a:bodyPr/>
                  <a:lstStyle/>
                  <a:p>
                    <a:r>
                      <a:rPr lang="en-US" smtClean="0"/>
                      <a:t>Hôpitaux</a:t>
                    </a:r>
                    <a:r>
                      <a:rPr lang="en-US"/>
                      <a:t>
</a:t>
                    </a:r>
                    <a:r>
                      <a:rPr lang="en-US" smtClean="0"/>
                      <a:t>3 %</a:t>
                    </a:r>
                    <a:endParaRPr lang="en-US"/>
                  </a:p>
                </c:rich>
              </c:tx>
              <c:showLegendKey val="0"/>
              <c:showVal val="0"/>
              <c:showCatName val="1"/>
              <c:showSerName val="0"/>
              <c:showPercent val="1"/>
              <c:showBubbleSize val="0"/>
            </c:dLbl>
            <c:dLbl>
              <c:idx val="1"/>
              <c:layout/>
              <c:tx>
                <c:rich>
                  <a:bodyPr/>
                  <a:lstStyle/>
                  <a:p>
                    <a:r>
                      <a:rPr lang="en-US" smtClean="0"/>
                      <a:t>Médecins </a:t>
                    </a:r>
                  </a:p>
                  <a:p>
                    <a:r>
                      <a:rPr lang="en-US" smtClean="0"/>
                      <a:t>2 %</a:t>
                    </a:r>
                    <a:endParaRPr lang="en-US"/>
                  </a:p>
                </c:rich>
              </c:tx>
              <c:showLegendKey val="0"/>
              <c:showVal val="0"/>
              <c:showCatName val="1"/>
              <c:showSerName val="0"/>
              <c:showPercent val="1"/>
              <c:showBubbleSize val="0"/>
            </c:dLbl>
            <c:dLbl>
              <c:idx val="2"/>
              <c:layout>
                <c:manualLayout>
                  <c:x val="0.10098516831463171"/>
                  <c:y val="-0.15902399733362971"/>
                </c:manualLayout>
              </c:layout>
              <c:tx>
                <c:rich>
                  <a:bodyPr/>
                  <a:lstStyle/>
                  <a:p>
                    <a:r>
                      <a:rPr lang="en-US" sz="900" smtClean="0"/>
                      <a:t>Autres établissements</a:t>
                    </a:r>
                    <a:r>
                      <a:rPr lang="en-US" sz="900"/>
                      <a:t>
</a:t>
                    </a:r>
                    <a:r>
                      <a:rPr lang="en-US" sz="900" smtClean="0"/>
                      <a:t>20 %</a:t>
                    </a:r>
                    <a:endParaRPr lang="en-US" sz="900"/>
                  </a:p>
                </c:rich>
              </c:tx>
              <c:showLegendKey val="0"/>
              <c:showVal val="0"/>
              <c:showCatName val="1"/>
              <c:showSerName val="0"/>
              <c:showPercent val="1"/>
              <c:showBubbleSize val="0"/>
            </c:dLbl>
            <c:dLbl>
              <c:idx val="3"/>
              <c:layout>
                <c:manualLayout>
                  <c:x val="8.4739920393772955E-2"/>
                  <c:y val="0.1691550960710064"/>
                </c:manualLayout>
              </c:layout>
              <c:tx>
                <c:rich>
                  <a:bodyPr/>
                  <a:lstStyle/>
                  <a:p>
                    <a:pPr>
                      <a:defRPr>
                        <a:solidFill>
                          <a:schemeClr val="bg1"/>
                        </a:solidFill>
                      </a:defRPr>
                    </a:pPr>
                    <a:r>
                      <a:rPr lang="en-US" sz="900" smtClean="0"/>
                      <a:t>Autres professionnels</a:t>
                    </a:r>
                    <a:r>
                      <a:rPr lang="en-US" sz="900"/>
                      <a:t>
</a:t>
                    </a:r>
                    <a:r>
                      <a:rPr lang="en-US" sz="900" smtClean="0"/>
                      <a:t>32 %</a:t>
                    </a:r>
                    <a:endParaRPr lang="en-US" sz="900"/>
                  </a:p>
                </c:rich>
              </c:tx>
              <c:spPr/>
              <c:showLegendKey val="0"/>
              <c:showVal val="0"/>
              <c:showCatName val="1"/>
              <c:showSerName val="0"/>
              <c:showPercent val="1"/>
              <c:showBubbleSize val="0"/>
            </c:dLbl>
            <c:dLbl>
              <c:idx val="4"/>
              <c:layout>
                <c:manualLayout>
                  <c:x val="-2.9602266414842826E-3"/>
                  <c:y val="-1.2387512498611265E-2"/>
                </c:manualLayout>
              </c:layout>
              <c:tx>
                <c:rich>
                  <a:bodyPr/>
                  <a:lstStyle/>
                  <a:p>
                    <a:r>
                      <a:rPr lang="en-US" smtClean="0"/>
                      <a:t>Autre</a:t>
                    </a:r>
                    <a:r>
                      <a:rPr lang="en-US"/>
                      <a:t>
</a:t>
                    </a:r>
                    <a:r>
                      <a:rPr lang="en-US" smtClean="0"/>
                      <a:t>4 %</a:t>
                    </a:r>
                    <a:endParaRPr lang="en-US"/>
                  </a:p>
                </c:rich>
              </c:tx>
              <c:showLegendKey val="0"/>
              <c:showVal val="0"/>
              <c:showCatName val="1"/>
              <c:showSerName val="0"/>
              <c:showPercent val="1"/>
              <c:showBubbleSize val="0"/>
            </c:dLbl>
            <c:dLbl>
              <c:idx val="5"/>
              <c:delete val="1"/>
            </c:dLbl>
            <c:dLbl>
              <c:idx val="6"/>
              <c:delete val="1"/>
            </c:dLbl>
            <c:dLbl>
              <c:idx val="7"/>
              <c:delete val="1"/>
            </c:dLbl>
            <c:dLbl>
              <c:idx val="8"/>
              <c:layout>
                <c:manualLayout>
                  <c:x val="-6.8670425508276858E-2"/>
                  <c:y val="-8.6165426063770766E-3"/>
                </c:manualLayout>
              </c:layout>
              <c:tx>
                <c:rich>
                  <a:bodyPr/>
                  <a:lstStyle/>
                  <a:p>
                    <a:r>
                      <a:rPr lang="en-US" smtClean="0"/>
                      <a:t>Ordonnance</a:t>
                    </a:r>
                    <a:r>
                      <a:rPr lang="en-US"/>
                      <a:t>
</a:t>
                    </a:r>
                    <a:r>
                      <a:rPr lang="en-US" smtClean="0"/>
                      <a:t>22 %</a:t>
                    </a:r>
                    <a:endParaRPr lang="en-US"/>
                  </a:p>
                </c:rich>
              </c:tx>
              <c:showLegendKey val="0"/>
              <c:showVal val="0"/>
              <c:showCatName val="1"/>
              <c:showSerName val="0"/>
              <c:showPercent val="1"/>
              <c:showBubbleSize val="0"/>
            </c:dLbl>
            <c:dLbl>
              <c:idx val="9"/>
              <c:layout>
                <c:manualLayout>
                  <c:x val="-5.1502888567936896E-2"/>
                  <c:y val="2.544439506721482E-3"/>
                </c:manualLayout>
              </c:layout>
              <c:tx>
                <c:rich>
                  <a:bodyPr/>
                  <a:lstStyle/>
                  <a:p>
                    <a:r>
                      <a:rPr lang="en-US" smtClean="0"/>
                      <a:t>Vente libre 17 %</a:t>
                    </a:r>
                    <a:endParaRPr lang="en-US"/>
                  </a:p>
                </c:rich>
              </c:tx>
              <c:showLegendKey val="0"/>
              <c:showVal val="0"/>
              <c:showCatName val="1"/>
              <c:showSerName val="0"/>
              <c:showPercent val="1"/>
              <c:showBubbleSize val="0"/>
            </c:dLbl>
            <c:dLbl>
              <c:idx val="10"/>
              <c:layout>
                <c:manualLayout>
                  <c:x val="-0.24798772358626842"/>
                  <c:y val="-6.7909121208754586E-3"/>
                </c:manualLayout>
              </c:layout>
              <c:tx>
                <c:rich>
                  <a:bodyPr/>
                  <a:lstStyle/>
                  <a:p>
                    <a:r>
                      <a:rPr lang="en-US" smtClean="0"/>
                      <a:t>Médicaments</a:t>
                    </a:r>
                    <a:endParaRPr lang="en-US"/>
                  </a:p>
                  <a:p>
                    <a:r>
                      <a:rPr lang="en-US" smtClean="0"/>
                      <a:t>39 %</a:t>
                    </a:r>
                    <a:endParaRPr lang="en-US"/>
                  </a:p>
                </c:rich>
              </c:tx>
              <c:showLegendKey val="0"/>
              <c:showVal val="0"/>
              <c:showCatName val="1"/>
              <c:showSerName val="0"/>
              <c:showPercent val="1"/>
              <c:showBubbleSize val="0"/>
            </c:dLbl>
            <c:showLegendKey val="0"/>
            <c:showVal val="0"/>
            <c:showCatName val="1"/>
            <c:showSerName val="0"/>
            <c:showPercent val="1"/>
            <c:showBubbleSize val="0"/>
            <c:showLeaderLines val="0"/>
          </c:dLbls>
          <c:cat>
            <c:strRef>
              <c:f>Sheet1!$S$3:$S$12</c:f>
              <c:strCache>
                <c:ptCount val="10"/>
                <c:pt idx="0">
                  <c:v>Hospitals</c:v>
                </c:pt>
                <c:pt idx="1">
                  <c:v>Physicians</c:v>
                </c:pt>
                <c:pt idx="2">
                  <c:v>Other Institutions</c:v>
                </c:pt>
                <c:pt idx="3">
                  <c:v>Other Professionals</c:v>
                </c:pt>
                <c:pt idx="4">
                  <c:v>Other</c:v>
                </c:pt>
                <c:pt idx="5">
                  <c:v>Public Health</c:v>
                </c:pt>
                <c:pt idx="6">
                  <c:v>Capital</c:v>
                </c:pt>
                <c:pt idx="7">
                  <c:v>Admin</c:v>
                </c:pt>
                <c:pt idx="8">
                  <c:v>Prescription</c:v>
                </c:pt>
                <c:pt idx="9">
                  <c:v>Non-prescription</c:v>
                </c:pt>
              </c:strCache>
            </c:strRef>
          </c:cat>
          <c:val>
            <c:numRef>
              <c:f>Sheet1!$G$3:$G$12</c:f>
              <c:numCache>
                <c:formatCode>General</c:formatCode>
                <c:ptCount val="10"/>
                <c:pt idx="0">
                  <c:v>933.2</c:v>
                </c:pt>
                <c:pt idx="1">
                  <c:v>441.7</c:v>
                </c:pt>
                <c:pt idx="2">
                  <c:v>5978.7</c:v>
                </c:pt>
                <c:pt idx="3">
                  <c:v>9269</c:v>
                </c:pt>
                <c:pt idx="4">
                  <c:v>1109.4000000000001</c:v>
                </c:pt>
                <c:pt idx="5">
                  <c:v>0</c:v>
                </c:pt>
                <c:pt idx="6">
                  <c:v>0</c:v>
                </c:pt>
                <c:pt idx="7">
                  <c:v>0</c:v>
                </c:pt>
                <c:pt idx="8">
                  <c:v>6434.2</c:v>
                </c:pt>
                <c:pt idx="9">
                  <c:v>5031.1000000000004</c:v>
                </c:pt>
              </c:numCache>
            </c:numRef>
          </c:val>
        </c:ser>
        <c:dLbls>
          <c:showLegendKey val="0"/>
          <c:showVal val="0"/>
          <c:showCatName val="0"/>
          <c:showSerName val="0"/>
          <c:showPercent val="0"/>
          <c:showBubbleSize val="0"/>
          <c:showLeaderLines val="0"/>
        </c:dLbls>
        <c:gapWidth val="100"/>
        <c:splitType val="pos"/>
        <c:splitPos val="2"/>
        <c:secondPieSize val="94"/>
        <c:serLines/>
      </c:ofPieChart>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CA" smtClean="0"/>
              <a:t>Taux de croissance des dépenses en médicaments</a:t>
            </a:r>
            <a:r>
              <a:rPr lang="en-CA" baseline="0" smtClean="0"/>
              <a:t> au Canada</a:t>
            </a:r>
            <a:endParaRPr lang="en-CA"/>
          </a:p>
        </c:rich>
      </c:tx>
      <c:layout/>
      <c:overlay val="0"/>
    </c:title>
    <c:autoTitleDeleted val="0"/>
    <c:plotArea>
      <c:layout>
        <c:manualLayout>
          <c:layoutTarget val="inner"/>
          <c:xMode val="edge"/>
          <c:yMode val="edge"/>
          <c:x val="0.13105077680775887"/>
          <c:y val="0.12236293489692396"/>
          <c:w val="0.83868083211180322"/>
          <c:h val="0.81336220605681453"/>
        </c:manualLayout>
      </c:layout>
      <c:barChart>
        <c:barDir val="col"/>
        <c:grouping val="clustered"/>
        <c:varyColors val="0"/>
        <c:ser>
          <c:idx val="0"/>
          <c:order val="0"/>
          <c:tx>
            <c:strRef>
              <c:f>Sheet1!$B$2</c:f>
              <c:strCache>
                <c:ptCount val="1"/>
                <c:pt idx="0">
                  <c:v>Total Market</c:v>
                </c:pt>
              </c:strCache>
            </c:strRef>
          </c:tx>
          <c:invertIfNegative val="0"/>
          <c:dLbls>
            <c:dLbl>
              <c:idx val="2"/>
              <c:layout>
                <c:manualLayout>
                  <c:x val="0"/>
                  <c:y val="-2.6172297985007864E-2"/>
                </c:manualLayout>
              </c:layout>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numRef>
              <c:f>Sheet1!$A$3:$A$8</c:f>
              <c:numCache>
                <c:formatCode>General</c:formatCode>
                <c:ptCount val="6"/>
                <c:pt idx="0">
                  <c:v>2009</c:v>
                </c:pt>
                <c:pt idx="1">
                  <c:v>2010</c:v>
                </c:pt>
                <c:pt idx="2">
                  <c:v>2011</c:v>
                </c:pt>
                <c:pt idx="3">
                  <c:v>2012</c:v>
                </c:pt>
                <c:pt idx="4">
                  <c:v>2013</c:v>
                </c:pt>
                <c:pt idx="5">
                  <c:v>2014</c:v>
                </c:pt>
              </c:numCache>
            </c:numRef>
          </c:cat>
          <c:val>
            <c:numRef>
              <c:f>Sheet1!$B$3:$B$8</c:f>
              <c:numCache>
                <c:formatCode>0.0%</c:formatCode>
                <c:ptCount val="6"/>
                <c:pt idx="0">
                  <c:v>6.5000000000000002E-2</c:v>
                </c:pt>
                <c:pt idx="1">
                  <c:v>1.7000000000000001E-2</c:v>
                </c:pt>
                <c:pt idx="2">
                  <c:v>-9.0000000000000028E-3</c:v>
                </c:pt>
                <c:pt idx="3">
                  <c:v>0</c:v>
                </c:pt>
                <c:pt idx="4">
                  <c:v>6.0000000000000036E-3</c:v>
                </c:pt>
                <c:pt idx="5">
                  <c:v>4.4000000000000032E-2</c:v>
                </c:pt>
              </c:numCache>
            </c:numRef>
          </c:val>
        </c:ser>
        <c:ser>
          <c:idx val="1"/>
          <c:order val="1"/>
          <c:tx>
            <c:strRef>
              <c:f>Sheet1!$C$2</c:f>
              <c:strCache>
                <c:ptCount val="1"/>
                <c:pt idx="0">
                  <c:v>Brands</c:v>
                </c:pt>
              </c:strCache>
            </c:strRef>
          </c:tx>
          <c:invertIfNegative val="0"/>
          <c:dLbls>
            <c:dLbl>
              <c:idx val="1"/>
              <c:layout>
                <c:manualLayout>
                  <c:x val="-1.7296025805670538E-7"/>
                  <c:y val="-3.4896168334358775E-2"/>
                </c:manualLayout>
              </c:layout>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numRef>
              <c:f>Sheet1!$A$3:$A$8</c:f>
              <c:numCache>
                <c:formatCode>General</c:formatCode>
                <c:ptCount val="6"/>
                <c:pt idx="0">
                  <c:v>2009</c:v>
                </c:pt>
                <c:pt idx="1">
                  <c:v>2010</c:v>
                </c:pt>
                <c:pt idx="2">
                  <c:v>2011</c:v>
                </c:pt>
                <c:pt idx="3">
                  <c:v>2012</c:v>
                </c:pt>
                <c:pt idx="4">
                  <c:v>2013</c:v>
                </c:pt>
                <c:pt idx="5">
                  <c:v>2014</c:v>
                </c:pt>
              </c:numCache>
            </c:numRef>
          </c:cat>
          <c:val>
            <c:numRef>
              <c:f>Sheet1!$C$3:$C$8</c:f>
              <c:numCache>
                <c:formatCode>0.0%</c:formatCode>
                <c:ptCount val="6"/>
                <c:pt idx="0">
                  <c:v>0.05</c:v>
                </c:pt>
                <c:pt idx="1">
                  <c:v>-5.0000000000000036E-3</c:v>
                </c:pt>
                <c:pt idx="2">
                  <c:v>6.0000000000000036E-3</c:v>
                </c:pt>
                <c:pt idx="3">
                  <c:v>2.0000000000000018E-3</c:v>
                </c:pt>
                <c:pt idx="4">
                  <c:v>1.8000000000000016E-2</c:v>
                </c:pt>
                <c:pt idx="5">
                  <c:v>5.5999999999999994E-2</c:v>
                </c:pt>
              </c:numCache>
            </c:numRef>
          </c:val>
        </c:ser>
        <c:ser>
          <c:idx val="2"/>
          <c:order val="2"/>
          <c:tx>
            <c:strRef>
              <c:f>Sheet1!$D$2</c:f>
              <c:strCache>
                <c:ptCount val="1"/>
                <c:pt idx="0">
                  <c:v>Generics</c:v>
                </c:pt>
              </c:strCache>
            </c:strRef>
          </c:tx>
          <c:invertIfNegative val="0"/>
          <c:dLbls>
            <c:txPr>
              <a:bodyPr rot="-5400000" vert="horz"/>
              <a:lstStyle/>
              <a:p>
                <a:pPr>
                  <a:defRPr/>
                </a:pPr>
                <a:endParaRPr lang="en-US"/>
              </a:p>
            </c:txPr>
            <c:showLegendKey val="0"/>
            <c:showVal val="1"/>
            <c:showCatName val="0"/>
            <c:showSerName val="0"/>
            <c:showPercent val="0"/>
            <c:showBubbleSize val="0"/>
            <c:showLeaderLines val="0"/>
          </c:dLbls>
          <c:cat>
            <c:numRef>
              <c:f>Sheet1!$A$3:$A$8</c:f>
              <c:numCache>
                <c:formatCode>General</c:formatCode>
                <c:ptCount val="6"/>
                <c:pt idx="0">
                  <c:v>2009</c:v>
                </c:pt>
                <c:pt idx="1">
                  <c:v>2010</c:v>
                </c:pt>
                <c:pt idx="2">
                  <c:v>2011</c:v>
                </c:pt>
                <c:pt idx="3">
                  <c:v>2012</c:v>
                </c:pt>
                <c:pt idx="4">
                  <c:v>2013</c:v>
                </c:pt>
                <c:pt idx="5">
                  <c:v>2014</c:v>
                </c:pt>
              </c:numCache>
            </c:numRef>
          </c:cat>
          <c:val>
            <c:numRef>
              <c:f>Sheet1!$D$3:$D$8</c:f>
              <c:numCache>
                <c:formatCode>0.0%</c:formatCode>
                <c:ptCount val="6"/>
                <c:pt idx="0">
                  <c:v>0.11599999999999998</c:v>
                </c:pt>
                <c:pt idx="1">
                  <c:v>8.6000000000000021E-2</c:v>
                </c:pt>
                <c:pt idx="2">
                  <c:v>-5.2000000000000032E-2</c:v>
                </c:pt>
                <c:pt idx="3">
                  <c:v>-6.0000000000000036E-3</c:v>
                </c:pt>
                <c:pt idx="4">
                  <c:v>-3.4000000000000002E-2</c:v>
                </c:pt>
                <c:pt idx="5">
                  <c:v>6.0000000000000036E-3</c:v>
                </c:pt>
              </c:numCache>
            </c:numRef>
          </c:val>
        </c:ser>
        <c:dLbls>
          <c:showLegendKey val="0"/>
          <c:showVal val="0"/>
          <c:showCatName val="0"/>
          <c:showSerName val="0"/>
          <c:showPercent val="0"/>
          <c:showBubbleSize val="0"/>
        </c:dLbls>
        <c:gapWidth val="150"/>
        <c:axId val="36050432"/>
        <c:axId val="36051968"/>
      </c:barChart>
      <c:catAx>
        <c:axId val="36050432"/>
        <c:scaling>
          <c:orientation val="minMax"/>
        </c:scaling>
        <c:delete val="0"/>
        <c:axPos val="b"/>
        <c:numFmt formatCode="General" sourceLinked="1"/>
        <c:majorTickMark val="none"/>
        <c:minorTickMark val="none"/>
        <c:tickLblPos val="nextTo"/>
        <c:crossAx val="36051968"/>
        <c:crosses val="autoZero"/>
        <c:auto val="1"/>
        <c:lblAlgn val="ctr"/>
        <c:lblOffset val="100"/>
        <c:noMultiLvlLbl val="0"/>
      </c:catAx>
      <c:valAx>
        <c:axId val="36051968"/>
        <c:scaling>
          <c:orientation val="minMax"/>
        </c:scaling>
        <c:delete val="0"/>
        <c:axPos val="l"/>
        <c:title>
          <c:tx>
            <c:rich>
              <a:bodyPr rot="-5400000" vert="horz"/>
              <a:lstStyle/>
              <a:p>
                <a:pPr>
                  <a:defRPr/>
                </a:pPr>
                <a:r>
                  <a:rPr lang="en-CA" smtClean="0"/>
                  <a:t>Taux de croissance sur douze</a:t>
                </a:r>
                <a:r>
                  <a:rPr lang="en-CA" baseline="0" smtClean="0"/>
                  <a:t> mois</a:t>
                </a:r>
                <a:endParaRPr lang="en-CA"/>
              </a:p>
            </c:rich>
          </c:tx>
          <c:layout>
            <c:manualLayout>
              <c:xMode val="edge"/>
              <c:yMode val="edge"/>
              <c:x val="2.370657184346037E-2"/>
              <c:y val="0.35705133193027588"/>
            </c:manualLayout>
          </c:layout>
          <c:overlay val="0"/>
        </c:title>
        <c:numFmt formatCode="0.0%" sourceLinked="1"/>
        <c:majorTickMark val="none"/>
        <c:minorTickMark val="none"/>
        <c:tickLblPos val="nextTo"/>
        <c:crossAx val="36050432"/>
        <c:crosses val="autoZero"/>
        <c:crossBetween val="between"/>
      </c:valAx>
    </c:plotArea>
    <c:legend>
      <c:legendPos val="r"/>
      <c:layout>
        <c:manualLayout>
          <c:xMode val="edge"/>
          <c:yMode val="edge"/>
          <c:x val="0.23223564105557645"/>
          <c:y val="0.934352869896658"/>
          <c:w val="0.57446397454024956"/>
          <c:h val="6.4700073021398422E-2"/>
        </c:manualLayout>
      </c:layout>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CA" smtClean="0"/>
              <a:t>Mises en marché de produits onéreux</a:t>
            </a:r>
            <a:endParaRPr lang="en-CA"/>
          </a:p>
        </c:rich>
      </c:tx>
      <c:layout/>
      <c:overlay val="0"/>
    </c:title>
    <c:autoTitleDeleted val="0"/>
    <c:plotArea>
      <c:layout>
        <c:manualLayout>
          <c:layoutTarget val="inner"/>
          <c:xMode val="edge"/>
          <c:yMode val="edge"/>
          <c:x val="0.11245838951013587"/>
          <c:y val="0.12412259308294429"/>
          <c:w val="0.7743982446265234"/>
          <c:h val="0.71348314867721085"/>
        </c:manualLayout>
      </c:layout>
      <c:barChart>
        <c:barDir val="col"/>
        <c:grouping val="clustered"/>
        <c:varyColors val="0"/>
        <c:ser>
          <c:idx val="0"/>
          <c:order val="0"/>
          <c:tx>
            <c:strRef>
              <c:f>Sheet1!$B$15</c:f>
              <c:strCache>
                <c:ptCount val="1"/>
                <c:pt idx="0">
                  <c:v>Dépenses totales</c:v>
                </c:pt>
              </c:strCache>
            </c:strRef>
          </c:tx>
          <c:invertIfNegative val="0"/>
          <c:cat>
            <c:numRef>
              <c:f>Sheet1!$A$16:$A$23</c:f>
              <c:numCache>
                <c:formatCode>General</c:formatCode>
                <c:ptCount val="8"/>
                <c:pt idx="0">
                  <c:v>2007</c:v>
                </c:pt>
                <c:pt idx="1">
                  <c:v>2008</c:v>
                </c:pt>
                <c:pt idx="2">
                  <c:v>2009</c:v>
                </c:pt>
                <c:pt idx="3">
                  <c:v>2010</c:v>
                </c:pt>
                <c:pt idx="4">
                  <c:v>2011</c:v>
                </c:pt>
                <c:pt idx="5">
                  <c:v>2012</c:v>
                </c:pt>
                <c:pt idx="6">
                  <c:v>2013</c:v>
                </c:pt>
                <c:pt idx="7">
                  <c:v>2014</c:v>
                </c:pt>
              </c:numCache>
            </c:numRef>
          </c:cat>
          <c:val>
            <c:numRef>
              <c:f>Sheet1!$B$16:$B$23</c:f>
              <c:numCache>
                <c:formatCode>General</c:formatCode>
                <c:ptCount val="8"/>
                <c:pt idx="0">
                  <c:v>52.6</c:v>
                </c:pt>
                <c:pt idx="1">
                  <c:v>40.799999999999997</c:v>
                </c:pt>
                <c:pt idx="2">
                  <c:v>21.9</c:v>
                </c:pt>
                <c:pt idx="3">
                  <c:v>27.2</c:v>
                </c:pt>
                <c:pt idx="4">
                  <c:v>17.399999999999999</c:v>
                </c:pt>
                <c:pt idx="5">
                  <c:v>27.3</c:v>
                </c:pt>
                <c:pt idx="6">
                  <c:v>33.6</c:v>
                </c:pt>
                <c:pt idx="7">
                  <c:v>289</c:v>
                </c:pt>
              </c:numCache>
            </c:numRef>
          </c:val>
        </c:ser>
        <c:dLbls>
          <c:showLegendKey val="0"/>
          <c:showVal val="0"/>
          <c:showCatName val="0"/>
          <c:showSerName val="0"/>
          <c:showPercent val="0"/>
          <c:showBubbleSize val="0"/>
        </c:dLbls>
        <c:gapWidth val="50"/>
        <c:axId val="70676864"/>
        <c:axId val="70678400"/>
      </c:barChart>
      <c:lineChart>
        <c:grouping val="standard"/>
        <c:varyColors val="0"/>
        <c:ser>
          <c:idx val="1"/>
          <c:order val="1"/>
          <c:tx>
            <c:strRef>
              <c:f>Sheet1!$C$15</c:f>
              <c:strCache>
                <c:ptCount val="1"/>
                <c:pt idx="0">
                  <c:v>Par produit lancé</c:v>
                </c:pt>
              </c:strCache>
            </c:strRef>
          </c:tx>
          <c:marker>
            <c:symbol val="none"/>
          </c:marker>
          <c:cat>
            <c:numRef>
              <c:f>Sheet1!$A$16:$A$23</c:f>
              <c:numCache>
                <c:formatCode>General</c:formatCode>
                <c:ptCount val="8"/>
                <c:pt idx="0">
                  <c:v>2007</c:v>
                </c:pt>
                <c:pt idx="1">
                  <c:v>2008</c:v>
                </c:pt>
                <c:pt idx="2">
                  <c:v>2009</c:v>
                </c:pt>
                <c:pt idx="3">
                  <c:v>2010</c:v>
                </c:pt>
                <c:pt idx="4">
                  <c:v>2011</c:v>
                </c:pt>
                <c:pt idx="5">
                  <c:v>2012</c:v>
                </c:pt>
                <c:pt idx="6">
                  <c:v>2013</c:v>
                </c:pt>
                <c:pt idx="7">
                  <c:v>2014</c:v>
                </c:pt>
              </c:numCache>
            </c:numRef>
          </c:cat>
          <c:val>
            <c:numRef>
              <c:f>Sheet1!$C$16:$C$23</c:f>
              <c:numCache>
                <c:formatCode>General</c:formatCode>
                <c:ptCount val="8"/>
                <c:pt idx="0">
                  <c:v>2.5047619047619047</c:v>
                </c:pt>
                <c:pt idx="1">
                  <c:v>1.9428571428571426</c:v>
                </c:pt>
                <c:pt idx="2">
                  <c:v>1.1526315789473685</c:v>
                </c:pt>
                <c:pt idx="3">
                  <c:v>1.0880000000000001</c:v>
                </c:pt>
                <c:pt idx="4">
                  <c:v>1.0235294117647058</c:v>
                </c:pt>
                <c:pt idx="5">
                  <c:v>1.0920000000000001</c:v>
                </c:pt>
                <c:pt idx="6">
                  <c:v>1.2923076923076924</c:v>
                </c:pt>
                <c:pt idx="7">
                  <c:v>11.115384615384615</c:v>
                </c:pt>
              </c:numCache>
            </c:numRef>
          </c:val>
          <c:smooth val="0"/>
        </c:ser>
        <c:dLbls>
          <c:showLegendKey val="0"/>
          <c:showVal val="0"/>
          <c:showCatName val="0"/>
          <c:showSerName val="0"/>
          <c:showPercent val="0"/>
          <c:showBubbleSize val="0"/>
        </c:dLbls>
        <c:marker val="1"/>
        <c:smooth val="0"/>
        <c:axId val="70686592"/>
        <c:axId val="70684672"/>
      </c:lineChart>
      <c:catAx>
        <c:axId val="70676864"/>
        <c:scaling>
          <c:orientation val="minMax"/>
        </c:scaling>
        <c:delete val="0"/>
        <c:axPos val="b"/>
        <c:numFmt formatCode="General" sourceLinked="1"/>
        <c:majorTickMark val="none"/>
        <c:minorTickMark val="none"/>
        <c:tickLblPos val="nextTo"/>
        <c:crossAx val="70678400"/>
        <c:crosses val="autoZero"/>
        <c:auto val="1"/>
        <c:lblAlgn val="ctr"/>
        <c:lblOffset val="100"/>
        <c:noMultiLvlLbl val="0"/>
      </c:catAx>
      <c:valAx>
        <c:axId val="70678400"/>
        <c:scaling>
          <c:orientation val="minMax"/>
        </c:scaling>
        <c:delete val="0"/>
        <c:axPos val="l"/>
        <c:title>
          <c:tx>
            <c:rich>
              <a:bodyPr rot="-5400000" vert="horz"/>
              <a:lstStyle/>
              <a:p>
                <a:pPr>
                  <a:defRPr/>
                </a:pPr>
                <a:r>
                  <a:rPr lang="en-CA" smtClean="0"/>
                  <a:t>Dépenses pour de nouvelles substances actives  </a:t>
                </a:r>
              </a:p>
              <a:p>
                <a:pPr>
                  <a:defRPr/>
                </a:pPr>
                <a:r>
                  <a:rPr lang="en-CA" smtClean="0"/>
                  <a:t>(en millions de dollars canadiens)</a:t>
                </a:r>
                <a:endParaRPr lang="en-CA"/>
              </a:p>
            </c:rich>
          </c:tx>
          <c:layout>
            <c:manualLayout>
              <c:xMode val="edge"/>
              <c:yMode val="edge"/>
              <c:x val="1.9960545315473924E-2"/>
              <c:y val="0.17492764731842167"/>
            </c:manualLayout>
          </c:layout>
          <c:overlay val="0"/>
        </c:title>
        <c:numFmt formatCode="General" sourceLinked="1"/>
        <c:majorTickMark val="none"/>
        <c:minorTickMark val="none"/>
        <c:tickLblPos val="nextTo"/>
        <c:crossAx val="70676864"/>
        <c:crosses val="autoZero"/>
        <c:crossBetween val="between"/>
      </c:valAx>
      <c:valAx>
        <c:axId val="70684672"/>
        <c:scaling>
          <c:orientation val="minMax"/>
        </c:scaling>
        <c:delete val="0"/>
        <c:axPos val="r"/>
        <c:title>
          <c:tx>
            <c:rich>
              <a:bodyPr rot="-5400000" vert="horz"/>
              <a:lstStyle/>
              <a:p>
                <a:pPr>
                  <a:defRPr/>
                </a:pPr>
                <a:r>
                  <a:rPr lang="en-CA" smtClean="0"/>
                  <a:t>Dépenses</a:t>
                </a:r>
                <a:r>
                  <a:rPr lang="en-CA" baseline="0" smtClean="0"/>
                  <a:t> par mise en marché de produit </a:t>
                </a:r>
              </a:p>
              <a:p>
                <a:pPr>
                  <a:defRPr/>
                </a:pPr>
                <a:r>
                  <a:rPr lang="en-CA" baseline="0" smtClean="0"/>
                  <a:t>(en millions de dollars canadiens</a:t>
                </a:r>
                <a:r>
                  <a:rPr lang="en-CA" smtClean="0"/>
                  <a:t>)</a:t>
                </a:r>
                <a:endParaRPr lang="en-CA"/>
              </a:p>
            </c:rich>
          </c:tx>
          <c:layout/>
          <c:overlay val="0"/>
        </c:title>
        <c:numFmt formatCode="General" sourceLinked="1"/>
        <c:majorTickMark val="out"/>
        <c:minorTickMark val="none"/>
        <c:tickLblPos val="nextTo"/>
        <c:crossAx val="70686592"/>
        <c:crosses val="max"/>
        <c:crossBetween val="between"/>
      </c:valAx>
      <c:catAx>
        <c:axId val="70686592"/>
        <c:scaling>
          <c:orientation val="minMax"/>
        </c:scaling>
        <c:delete val="1"/>
        <c:axPos val="b"/>
        <c:numFmt formatCode="General" sourceLinked="1"/>
        <c:majorTickMark val="out"/>
        <c:minorTickMark val="none"/>
        <c:tickLblPos val="none"/>
        <c:crossAx val="70684672"/>
        <c:crosses val="autoZero"/>
        <c:auto val="1"/>
        <c:lblAlgn val="ctr"/>
        <c:lblOffset val="100"/>
        <c:noMultiLvlLbl val="0"/>
      </c:catAx>
    </c:plotArea>
    <c:legend>
      <c:legendPos val="r"/>
      <c:layout>
        <c:manualLayout>
          <c:xMode val="edge"/>
          <c:yMode val="edge"/>
          <c:x val="0.18085355625863267"/>
          <c:y val="0.88762409123638364"/>
          <c:w val="0.78385557280539675"/>
          <c:h val="7.7185329709892461E-2"/>
        </c:manualLayout>
      </c:layout>
      <c:overlay val="0"/>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CA" smtClean="0"/>
              <a:t>Ventes de médicaments au sein du CEPMB-7</a:t>
            </a:r>
            <a:r>
              <a:rPr lang="en-CA" baseline="0" smtClean="0"/>
              <a:t> </a:t>
            </a:r>
          </a:p>
          <a:p>
            <a:pPr>
              <a:defRPr/>
            </a:pPr>
            <a:r>
              <a:rPr lang="en-CA" baseline="0" smtClean="0"/>
              <a:t>(Taux de croissance moyen de 2005 à 2013</a:t>
            </a:r>
            <a:r>
              <a:rPr lang="en-CA" baseline="0"/>
              <a:t>)</a:t>
            </a:r>
            <a:endParaRPr lang="en-CA"/>
          </a:p>
        </c:rich>
      </c:tx>
      <c:layout/>
      <c:overlay val="0"/>
    </c:title>
    <c:autoTitleDeleted val="0"/>
    <c:plotArea>
      <c:layout/>
      <c:barChart>
        <c:barDir val="col"/>
        <c:grouping val="clustered"/>
        <c:varyColors val="0"/>
        <c:ser>
          <c:idx val="0"/>
          <c:order val="0"/>
          <c:invertIfNegative val="0"/>
          <c:dPt>
            <c:idx val="6"/>
            <c:invertIfNegative val="0"/>
            <c:bubble3D val="0"/>
            <c:spPr>
              <a:solidFill>
                <a:srgbClr val="FF0000"/>
              </a:solidFill>
            </c:spPr>
          </c:dPt>
          <c:dLbls>
            <c:showLegendKey val="0"/>
            <c:showVal val="1"/>
            <c:showCatName val="0"/>
            <c:showSerName val="0"/>
            <c:showPercent val="0"/>
            <c:showBubbleSize val="0"/>
            <c:showLeaderLines val="0"/>
          </c:dLbls>
          <c:cat>
            <c:strRef>
              <c:f>Sheet1!$E$54:$E$61</c:f>
              <c:strCache>
                <c:ptCount val="8"/>
                <c:pt idx="0">
                  <c:v>France</c:v>
                </c:pt>
                <c:pt idx="1">
                  <c:v>Switzerland</c:v>
                </c:pt>
                <c:pt idx="2">
                  <c:v>Sweden</c:v>
                </c:pt>
                <c:pt idx="3">
                  <c:v>Germany</c:v>
                </c:pt>
                <c:pt idx="4">
                  <c:v>Italy</c:v>
                </c:pt>
                <c:pt idx="5">
                  <c:v>UK</c:v>
                </c:pt>
                <c:pt idx="6">
                  <c:v>Canada</c:v>
                </c:pt>
                <c:pt idx="7">
                  <c:v>US</c:v>
                </c:pt>
              </c:strCache>
            </c:strRef>
          </c:cat>
          <c:val>
            <c:numRef>
              <c:f>Sheet1!$F$54:$F$61</c:f>
              <c:numCache>
                <c:formatCode>0.0%</c:formatCode>
                <c:ptCount val="8"/>
                <c:pt idx="0">
                  <c:v>1.0000000000000005E-2</c:v>
                </c:pt>
                <c:pt idx="1">
                  <c:v>2.5999999999999999E-2</c:v>
                </c:pt>
                <c:pt idx="2">
                  <c:v>2.9000000000000001E-2</c:v>
                </c:pt>
                <c:pt idx="3">
                  <c:v>3.2000000000000042E-2</c:v>
                </c:pt>
                <c:pt idx="4">
                  <c:v>3.4000000000000002E-2</c:v>
                </c:pt>
                <c:pt idx="5">
                  <c:v>3.6999999999999998E-2</c:v>
                </c:pt>
                <c:pt idx="6">
                  <c:v>3.7999999999999999E-2</c:v>
                </c:pt>
                <c:pt idx="7">
                  <c:v>4.3000000000000003E-2</c:v>
                </c:pt>
              </c:numCache>
            </c:numRef>
          </c:val>
        </c:ser>
        <c:dLbls>
          <c:showLegendKey val="0"/>
          <c:showVal val="0"/>
          <c:showCatName val="0"/>
          <c:showSerName val="0"/>
          <c:showPercent val="0"/>
          <c:showBubbleSize val="0"/>
        </c:dLbls>
        <c:gapWidth val="50"/>
        <c:axId val="36136448"/>
        <c:axId val="36137984"/>
      </c:barChart>
      <c:catAx>
        <c:axId val="36136448"/>
        <c:scaling>
          <c:orientation val="minMax"/>
        </c:scaling>
        <c:delete val="0"/>
        <c:axPos val="b"/>
        <c:majorTickMark val="none"/>
        <c:minorTickMark val="none"/>
        <c:tickLblPos val="nextTo"/>
        <c:crossAx val="36137984"/>
        <c:crosses val="autoZero"/>
        <c:auto val="1"/>
        <c:lblAlgn val="ctr"/>
        <c:lblOffset val="100"/>
        <c:noMultiLvlLbl val="0"/>
      </c:catAx>
      <c:valAx>
        <c:axId val="36137984"/>
        <c:scaling>
          <c:orientation val="minMax"/>
        </c:scaling>
        <c:delete val="0"/>
        <c:axPos val="l"/>
        <c:title>
          <c:tx>
            <c:rich>
              <a:bodyPr rot="-5400000" vert="horz"/>
              <a:lstStyle/>
              <a:p>
                <a:pPr>
                  <a:defRPr/>
                </a:pPr>
                <a:r>
                  <a:rPr lang="en-CA" smtClean="0"/>
                  <a:t>Taux de croissance moyen </a:t>
                </a:r>
                <a:r>
                  <a:rPr lang="en-CA"/>
                  <a:t>(% </a:t>
                </a:r>
                <a:r>
                  <a:rPr lang="en-CA" smtClean="0"/>
                  <a:t>par année)</a:t>
                </a:r>
                <a:endParaRPr lang="en-CA"/>
              </a:p>
            </c:rich>
          </c:tx>
          <c:layout/>
          <c:overlay val="0"/>
        </c:title>
        <c:numFmt formatCode="0.0%" sourceLinked="1"/>
        <c:majorTickMark val="none"/>
        <c:minorTickMark val="none"/>
        <c:tickLblPos val="nextTo"/>
        <c:crossAx val="36136448"/>
        <c:crosses val="autoZero"/>
        <c:crossBetween val="between"/>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z="1700" smtClean="0"/>
              <a:t>Dépenses en médicaments</a:t>
            </a:r>
            <a:r>
              <a:rPr lang="en-CA" sz="1700" baseline="0" smtClean="0"/>
              <a:t> </a:t>
            </a:r>
            <a:r>
              <a:rPr lang="en-CA" sz="1700" smtClean="0"/>
              <a:t>(</a:t>
            </a:r>
            <a:r>
              <a:rPr lang="en-CA" sz="1700" smtClean="0">
                <a:solidFill>
                  <a:schemeClr val="tx1">
                    <a:lumMod val="50000"/>
                  </a:schemeClr>
                </a:solidFill>
              </a:rPr>
              <a:t>PPA par habitant</a:t>
            </a:r>
            <a:r>
              <a:rPr lang="en-CA" sz="1700" smtClean="0"/>
              <a:t>), OCDE 2012</a:t>
            </a:r>
            <a:endParaRPr lang="en-CA" sz="1700"/>
          </a:p>
        </c:rich>
      </c:tx>
      <c:layout>
        <c:manualLayout>
          <c:xMode val="edge"/>
          <c:yMode val="edge"/>
          <c:x val="0.19927722552279681"/>
          <c:y val="1.5115631606269941E-2"/>
        </c:manualLayout>
      </c:layout>
      <c:overlay val="0"/>
    </c:title>
    <c:autoTitleDeleted val="0"/>
    <c:plotArea>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7"/>
            <c:invertIfNegative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numFmt formatCode="&quot;$&quot;#,##0" sourceLinked="0"/>
            <c:showLegendKey val="0"/>
            <c:showVal val="1"/>
            <c:showCatName val="0"/>
            <c:showSerName val="0"/>
            <c:showPercent val="0"/>
            <c:showBubbleSize val="0"/>
            <c:showLeaderLines val="0"/>
          </c:dLbls>
          <c:cat>
            <c:strRef>
              <c:f>Sheet1!$B$31:$B$59</c:f>
              <c:strCache>
                <c:ptCount val="29"/>
                <c:pt idx="0">
                  <c:v>Mexique</c:v>
                </c:pt>
                <c:pt idx="1">
                  <c:v>Israël</c:v>
                </c:pt>
                <c:pt idx="2">
                  <c:v>Danemark</c:v>
                </c:pt>
                <c:pt idx="3">
                  <c:v>Nouvelle-Zélande</c:v>
                </c:pt>
                <c:pt idx="4">
                  <c:v>Estonie</c:v>
                </c:pt>
                <c:pt idx="5">
                  <c:v>Pologne</c:v>
                </c:pt>
                <c:pt idx="6">
                  <c:v>R.-U.</c:v>
                </c:pt>
                <c:pt idx="7">
                  <c:v>Luxembourg</c:v>
                </c:pt>
                <c:pt idx="8">
                  <c:v>Norvège</c:v>
                </c:pt>
                <c:pt idx="9">
                  <c:v>Rép. tchèque</c:v>
                </c:pt>
                <c:pt idx="10">
                  <c:v>Pays-Bas</c:v>
                </c:pt>
                <c:pt idx="11">
                  <c:v>Corée</c:v>
                </c:pt>
                <c:pt idx="12">
                  <c:v>Portugal</c:v>
                </c:pt>
                <c:pt idx="13">
                  <c:v>Finlande</c:v>
                </c:pt>
                <c:pt idx="14">
                  <c:v>Suède</c:v>
                </c:pt>
                <c:pt idx="15">
                  <c:v>Islande</c:v>
                </c:pt>
                <c:pt idx="16">
                  <c:v>Slovénie</c:v>
                </c:pt>
                <c:pt idx="17">
                  <c:v>Espagne</c:v>
                </c:pt>
                <c:pt idx="18">
                  <c:v>Slovaquie</c:v>
                </c:pt>
                <c:pt idx="19">
                  <c:v>Autriche</c:v>
                </c:pt>
                <c:pt idx="20">
                  <c:v>Suisse</c:v>
                </c:pt>
                <c:pt idx="21">
                  <c:v>Hongrie</c:v>
                </c:pt>
                <c:pt idx="22">
                  <c:v>Australie</c:v>
                </c:pt>
                <c:pt idx="23">
                  <c:v>France</c:v>
                </c:pt>
                <c:pt idx="24">
                  <c:v>Allemagne</c:v>
                </c:pt>
                <c:pt idx="25">
                  <c:v>Japon</c:v>
                </c:pt>
                <c:pt idx="26">
                  <c:v>Belgique</c:v>
                </c:pt>
                <c:pt idx="27">
                  <c:v>Canada</c:v>
                </c:pt>
                <c:pt idx="28">
                  <c:v>É.-U.</c:v>
                </c:pt>
              </c:strCache>
            </c:strRef>
          </c:cat>
          <c:val>
            <c:numRef>
              <c:f>Sheet1!$C$31:$C$59</c:f>
              <c:numCache>
                <c:formatCode>_-"$"* #,##0_-;\-"$"* #,##0_-;_-"$"* "-"??_-;_-@_-</c:formatCode>
                <c:ptCount val="29"/>
                <c:pt idx="0">
                  <c:v>70</c:v>
                </c:pt>
                <c:pt idx="1">
                  <c:v>274</c:v>
                </c:pt>
                <c:pt idx="2">
                  <c:v>295</c:v>
                </c:pt>
                <c:pt idx="3">
                  <c:v>297</c:v>
                </c:pt>
                <c:pt idx="4">
                  <c:v>311</c:v>
                </c:pt>
                <c:pt idx="5">
                  <c:v>321</c:v>
                </c:pt>
                <c:pt idx="6">
                  <c:v>367</c:v>
                </c:pt>
                <c:pt idx="7">
                  <c:v>399</c:v>
                </c:pt>
                <c:pt idx="8">
                  <c:v>414</c:v>
                </c:pt>
                <c:pt idx="9">
                  <c:v>439</c:v>
                </c:pt>
                <c:pt idx="10">
                  <c:v>450</c:v>
                </c:pt>
                <c:pt idx="11">
                  <c:v>454</c:v>
                </c:pt>
                <c:pt idx="12">
                  <c:v>473</c:v>
                </c:pt>
                <c:pt idx="13">
                  <c:v>473</c:v>
                </c:pt>
                <c:pt idx="14">
                  <c:v>478</c:v>
                </c:pt>
                <c:pt idx="15">
                  <c:v>512</c:v>
                </c:pt>
                <c:pt idx="16">
                  <c:v>513</c:v>
                </c:pt>
                <c:pt idx="17">
                  <c:v>523</c:v>
                </c:pt>
                <c:pt idx="18">
                  <c:v>535</c:v>
                </c:pt>
                <c:pt idx="19">
                  <c:v>561</c:v>
                </c:pt>
                <c:pt idx="20">
                  <c:v>562</c:v>
                </c:pt>
                <c:pt idx="21">
                  <c:v>574</c:v>
                </c:pt>
                <c:pt idx="22">
                  <c:v>588</c:v>
                </c:pt>
                <c:pt idx="23">
                  <c:v>651</c:v>
                </c:pt>
                <c:pt idx="24">
                  <c:v>668</c:v>
                </c:pt>
                <c:pt idx="25">
                  <c:v>718</c:v>
                </c:pt>
                <c:pt idx="26">
                  <c:v>736</c:v>
                </c:pt>
                <c:pt idx="27">
                  <c:v>771</c:v>
                </c:pt>
                <c:pt idx="28">
                  <c:v>1010</c:v>
                </c:pt>
              </c:numCache>
            </c:numRef>
          </c:val>
        </c:ser>
        <c:dLbls>
          <c:showLegendKey val="0"/>
          <c:showVal val="0"/>
          <c:showCatName val="0"/>
          <c:showSerName val="0"/>
          <c:showPercent val="0"/>
          <c:showBubbleSize val="0"/>
        </c:dLbls>
        <c:gapWidth val="25"/>
        <c:axId val="103640064"/>
        <c:axId val="103662336"/>
      </c:barChart>
      <c:catAx>
        <c:axId val="103640064"/>
        <c:scaling>
          <c:orientation val="minMax"/>
        </c:scaling>
        <c:delete val="0"/>
        <c:axPos val="l"/>
        <c:majorTickMark val="out"/>
        <c:minorTickMark val="none"/>
        <c:tickLblPos val="nextTo"/>
        <c:crossAx val="103662336"/>
        <c:crosses val="autoZero"/>
        <c:auto val="1"/>
        <c:lblAlgn val="ctr"/>
        <c:lblOffset val="100"/>
        <c:tickLblSkip val="1"/>
        <c:noMultiLvlLbl val="0"/>
      </c:catAx>
      <c:valAx>
        <c:axId val="103662336"/>
        <c:scaling>
          <c:orientation val="minMax"/>
        </c:scaling>
        <c:delete val="0"/>
        <c:axPos val="b"/>
        <c:numFmt formatCode="&quot;$&quot;#,##0" sourceLinked="0"/>
        <c:majorTickMark val="out"/>
        <c:minorTickMark val="none"/>
        <c:tickLblPos val="nextTo"/>
        <c:crossAx val="103640064"/>
        <c:crosses val="autoZero"/>
        <c:crossBetween val="between"/>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mtClean="0"/>
              <a:t>Rapports</a:t>
            </a:r>
            <a:r>
              <a:rPr lang="en-CA" baseline="0" smtClean="0"/>
              <a:t> des prix moyens entre le CEPMB et le Canada</a:t>
            </a:r>
            <a:endParaRPr lang="en-CA"/>
          </a:p>
        </c:rich>
      </c:tx>
      <c:layout/>
      <c:overlay val="0"/>
    </c:title>
    <c:autoTitleDeleted val="0"/>
    <c:plotArea>
      <c:layout>
        <c:manualLayout>
          <c:layoutTarget val="inner"/>
          <c:xMode val="edge"/>
          <c:yMode val="edge"/>
          <c:x val="5.898501064906269E-2"/>
          <c:y val="9.805047953911436E-2"/>
          <c:w val="0.84549995849034665"/>
          <c:h val="0.83192393403654763"/>
        </c:manualLayout>
      </c:layout>
      <c:barChart>
        <c:barDir val="col"/>
        <c:grouping val="clustered"/>
        <c:varyColors val="0"/>
        <c:ser>
          <c:idx val="0"/>
          <c:order val="0"/>
          <c:tx>
            <c:strRef>
              <c:f>Sheet1!$I$53</c:f>
              <c:strCache>
                <c:ptCount val="1"/>
                <c:pt idx="0">
                  <c:v>2005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howLegendKey val="0"/>
            <c:showVal val="1"/>
            <c:showCatName val="0"/>
            <c:showSerName val="0"/>
            <c:showPercent val="0"/>
            <c:showBubbleSize val="0"/>
            <c:showLeaderLines val="0"/>
          </c:dLbls>
          <c:cat>
            <c:strRef>
              <c:f>Sheet1!$H$54:$H$61</c:f>
              <c:strCache>
                <c:ptCount val="8"/>
                <c:pt idx="0">
                  <c:v>France</c:v>
                </c:pt>
                <c:pt idx="1">
                  <c:v>R.-U.</c:v>
                </c:pt>
                <c:pt idx="2">
                  <c:v>Italie</c:v>
                </c:pt>
                <c:pt idx="3">
                  <c:v>Suède</c:v>
                </c:pt>
                <c:pt idx="4">
                  <c:v>Suisse</c:v>
                </c:pt>
                <c:pt idx="5">
                  <c:v>Canada</c:v>
                </c:pt>
                <c:pt idx="6">
                  <c:v>Allemagne</c:v>
                </c:pt>
                <c:pt idx="7">
                  <c:v>É.-U.</c:v>
                </c:pt>
              </c:strCache>
            </c:strRef>
          </c:cat>
          <c:val>
            <c:numRef>
              <c:f>Sheet1!$I$54:$I$61</c:f>
              <c:numCache>
                <c:formatCode>0.00</c:formatCode>
                <c:ptCount val="8"/>
                <c:pt idx="0">
                  <c:v>0.99</c:v>
                </c:pt>
                <c:pt idx="1">
                  <c:v>1.1100000000000001</c:v>
                </c:pt>
                <c:pt idx="2">
                  <c:v>0.88</c:v>
                </c:pt>
                <c:pt idx="3">
                  <c:v>1.05</c:v>
                </c:pt>
                <c:pt idx="4">
                  <c:v>1.21</c:v>
                </c:pt>
                <c:pt idx="5">
                  <c:v>1</c:v>
                </c:pt>
                <c:pt idx="6">
                  <c:v>1.1499999999999999</c:v>
                </c:pt>
                <c:pt idx="7">
                  <c:v>1.83</c:v>
                </c:pt>
              </c:numCache>
            </c:numRef>
          </c:val>
        </c:ser>
        <c:ser>
          <c:idx val="1"/>
          <c:order val="1"/>
          <c:tx>
            <c:strRef>
              <c:f>Sheet1!$J$53</c:f>
              <c:strCache>
                <c:ptCount val="1"/>
                <c:pt idx="0">
                  <c:v>2013</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5"/>
              <c:layout>
                <c:manualLayout>
                  <c:x val="3.5203513033407754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Sheet1!$H$54:$H$61</c:f>
              <c:strCache>
                <c:ptCount val="8"/>
                <c:pt idx="0">
                  <c:v>France</c:v>
                </c:pt>
                <c:pt idx="1">
                  <c:v>R.-U.</c:v>
                </c:pt>
                <c:pt idx="2">
                  <c:v>Italie</c:v>
                </c:pt>
                <c:pt idx="3">
                  <c:v>Suède</c:v>
                </c:pt>
                <c:pt idx="4">
                  <c:v>Suisse</c:v>
                </c:pt>
                <c:pt idx="5">
                  <c:v>Canada</c:v>
                </c:pt>
                <c:pt idx="6">
                  <c:v>Allemagne</c:v>
                </c:pt>
                <c:pt idx="7">
                  <c:v>É.-U.</c:v>
                </c:pt>
              </c:strCache>
            </c:strRef>
          </c:cat>
          <c:val>
            <c:numRef>
              <c:f>Sheet1!$J$54:$J$61</c:f>
              <c:numCache>
                <c:formatCode>0.00</c:formatCode>
                <c:ptCount val="8"/>
                <c:pt idx="0">
                  <c:v>0.72</c:v>
                </c:pt>
                <c:pt idx="1">
                  <c:v>0.78</c:v>
                </c:pt>
                <c:pt idx="2">
                  <c:v>0.79</c:v>
                </c:pt>
                <c:pt idx="3">
                  <c:v>0.9</c:v>
                </c:pt>
                <c:pt idx="4">
                  <c:v>0.95</c:v>
                </c:pt>
                <c:pt idx="5">
                  <c:v>1</c:v>
                </c:pt>
                <c:pt idx="6">
                  <c:v>1.04</c:v>
                </c:pt>
                <c:pt idx="7">
                  <c:v>2.0699999999999998</c:v>
                </c:pt>
              </c:numCache>
            </c:numRef>
          </c:val>
        </c:ser>
        <c:dLbls>
          <c:showLegendKey val="0"/>
          <c:showVal val="0"/>
          <c:showCatName val="0"/>
          <c:showSerName val="0"/>
          <c:showPercent val="0"/>
          <c:showBubbleSize val="0"/>
        </c:dLbls>
        <c:gapWidth val="150"/>
        <c:axId val="36521088"/>
        <c:axId val="36522624"/>
      </c:barChart>
      <c:catAx>
        <c:axId val="36521088"/>
        <c:scaling>
          <c:orientation val="minMax"/>
        </c:scaling>
        <c:delete val="0"/>
        <c:axPos val="b"/>
        <c:majorTickMark val="none"/>
        <c:minorTickMark val="none"/>
        <c:tickLblPos val="nextTo"/>
        <c:crossAx val="36522624"/>
        <c:crosses val="autoZero"/>
        <c:auto val="1"/>
        <c:lblAlgn val="ctr"/>
        <c:lblOffset val="100"/>
        <c:noMultiLvlLbl val="0"/>
      </c:catAx>
      <c:valAx>
        <c:axId val="36522624"/>
        <c:scaling>
          <c:orientation val="minMax"/>
          <c:min val="0"/>
        </c:scaling>
        <c:delete val="0"/>
        <c:axPos val="l"/>
        <c:numFmt formatCode="0.00" sourceLinked="1"/>
        <c:majorTickMark val="none"/>
        <c:minorTickMark val="none"/>
        <c:tickLblPos val="nextTo"/>
        <c:crossAx val="36521088"/>
        <c:crosses val="autoZero"/>
        <c:crossBetween val="between"/>
        <c:majorUnit val="0.25"/>
      </c:valAx>
    </c:plotArea>
    <c:legend>
      <c:legendPos val="r"/>
      <c:layout/>
      <c:overlay val="0"/>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sz="1800" smtClean="0"/>
              <a:t>Rapport des prix des médicaments entre l’Allemagne</a:t>
            </a:r>
            <a:r>
              <a:rPr lang="en-CA" sz="1800" baseline="0" smtClean="0"/>
              <a:t> et le Canada </a:t>
            </a:r>
            <a:endParaRPr lang="en-CA" sz="1800" dirty="0"/>
          </a:p>
        </c:rich>
      </c:tx>
      <c:layout/>
      <c:overlay val="0"/>
    </c:title>
    <c:autoTitleDeleted val="0"/>
    <c:plotArea>
      <c:layout/>
      <c:lineChart>
        <c:grouping val="standard"/>
        <c:varyColors val="0"/>
        <c:ser>
          <c:idx val="1"/>
          <c:order val="0"/>
          <c:tx>
            <c:strRef>
              <c:f>CONSTANT20052013!$N$13</c:f>
              <c:strCache>
                <c:ptCount val="1"/>
                <c:pt idx="0">
                  <c:v>AR (36-month average)</c:v>
                </c:pt>
              </c:strCache>
            </c:strRef>
          </c:tx>
          <c:spPr>
            <a:ln w="63500">
              <a:solidFill>
                <a:srgbClr val="002060"/>
              </a:solidFill>
            </a:ln>
          </c:spPr>
          <c:marker>
            <c:symbol val="none"/>
          </c:marker>
          <c:cat>
            <c:numRef>
              <c:f>CONSTANT20052013!$O$4:$W$4</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CONSTANT20052013!$O$16:$W$16</c:f>
              <c:numCache>
                <c:formatCode>0.00</c:formatCode>
                <c:ptCount val="9"/>
                <c:pt idx="0">
                  <c:v>1.07</c:v>
                </c:pt>
                <c:pt idx="1">
                  <c:v>1.0900000000000001</c:v>
                </c:pt>
                <c:pt idx="2">
                  <c:v>1.07</c:v>
                </c:pt>
                <c:pt idx="3">
                  <c:v>1.1000000000000001</c:v>
                </c:pt>
                <c:pt idx="4">
                  <c:v>1.1499999999999984</c:v>
                </c:pt>
                <c:pt idx="5">
                  <c:v>1.2</c:v>
                </c:pt>
                <c:pt idx="6">
                  <c:v>1.2</c:v>
                </c:pt>
                <c:pt idx="7">
                  <c:v>1.1100000000000001</c:v>
                </c:pt>
                <c:pt idx="8">
                  <c:v>1.04</c:v>
                </c:pt>
              </c:numCache>
            </c:numRef>
          </c:val>
          <c:smooth val="0"/>
        </c:ser>
        <c:dLbls>
          <c:showLegendKey val="0"/>
          <c:showVal val="0"/>
          <c:showCatName val="0"/>
          <c:showSerName val="0"/>
          <c:showPercent val="0"/>
          <c:showBubbleSize val="0"/>
        </c:dLbls>
        <c:marker val="1"/>
        <c:smooth val="0"/>
        <c:axId val="89577344"/>
        <c:axId val="89578880"/>
      </c:lineChart>
      <c:catAx>
        <c:axId val="89577344"/>
        <c:scaling>
          <c:orientation val="minMax"/>
        </c:scaling>
        <c:delete val="0"/>
        <c:axPos val="b"/>
        <c:numFmt formatCode="General" sourceLinked="1"/>
        <c:majorTickMark val="none"/>
        <c:minorTickMark val="none"/>
        <c:tickLblPos val="nextTo"/>
        <c:crossAx val="89578880"/>
        <c:crosses val="autoZero"/>
        <c:auto val="1"/>
        <c:lblAlgn val="ctr"/>
        <c:lblOffset val="100"/>
        <c:noMultiLvlLbl val="0"/>
      </c:catAx>
      <c:valAx>
        <c:axId val="89578880"/>
        <c:scaling>
          <c:orientation val="minMax"/>
          <c:min val="0.9"/>
        </c:scaling>
        <c:delete val="0"/>
        <c:axPos val="l"/>
        <c:majorGridlines>
          <c:spPr>
            <a:ln>
              <a:prstDash val="dash"/>
            </a:ln>
          </c:spPr>
        </c:majorGridlines>
        <c:numFmt formatCode="0.00" sourceLinked="1"/>
        <c:majorTickMark val="none"/>
        <c:minorTickMark val="none"/>
        <c:tickLblPos val="nextTo"/>
        <c:spPr>
          <a:ln w="9525">
            <a:noFill/>
          </a:ln>
        </c:spPr>
        <c:crossAx val="89577344"/>
        <c:crosses val="autoZero"/>
        <c:crossBetween val="between"/>
        <c:majorUnit val="5.0000000000000024E-2"/>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smtClean="0"/>
              <a:t>Rapport entre les ventes et les dépenses en R et D au Canada et dans le CEPMB-7 </a:t>
            </a:r>
            <a:endParaRPr lang="en-CA"/>
          </a:p>
        </c:rich>
      </c:tx>
      <c:layout>
        <c:manualLayout>
          <c:xMode val="edge"/>
          <c:yMode val="edge"/>
          <c:x val="0.12017162682779342"/>
          <c:y val="1.6771488469601692E-2"/>
        </c:manualLayout>
      </c:layout>
      <c:overlay val="0"/>
    </c:title>
    <c:autoTitleDeleted val="0"/>
    <c:plotArea>
      <c:layout>
        <c:manualLayout>
          <c:layoutTarget val="inner"/>
          <c:xMode val="edge"/>
          <c:yMode val="edge"/>
          <c:x val="5.898501064906269E-2"/>
          <c:y val="9.805047953911436E-2"/>
          <c:w val="0.84549995849034665"/>
          <c:h val="0.83192393403654763"/>
        </c:manualLayout>
      </c:layout>
      <c:barChart>
        <c:barDir val="col"/>
        <c:grouping val="clustered"/>
        <c:varyColors val="0"/>
        <c:ser>
          <c:idx val="0"/>
          <c:order val="0"/>
          <c:tx>
            <c:strRef>
              <c:f>Sheet1!$C$67</c:f>
              <c:strCache>
                <c:ptCount val="1"/>
                <c:pt idx="0">
                  <c:v>2000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8.8008782583519768E-3"/>
                  <c:y val="0"/>
                </c:manualLayout>
              </c:layout>
              <c:showLegendKey val="0"/>
              <c:showVal val="1"/>
              <c:showCatName val="0"/>
              <c:showSerName val="0"/>
              <c:showPercent val="0"/>
              <c:showBubbleSize val="0"/>
            </c:dLbl>
            <c:dLbl>
              <c:idx val="4"/>
              <c:layout>
                <c:manualLayout>
                  <c:x val="-5.2805269550111689E-3"/>
                  <c:y val="0"/>
                </c:manualLayout>
              </c:layout>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strRef>
              <c:f>Sheet1!$B$68:$B$76</c:f>
              <c:strCache>
                <c:ptCount val="9"/>
                <c:pt idx="0">
                  <c:v>Canada</c:v>
                </c:pt>
                <c:pt idx="1">
                  <c:v>Pays comparaison</c:v>
                </c:pt>
                <c:pt idx="2">
                  <c:v>France</c:v>
                </c:pt>
                <c:pt idx="3">
                  <c:v>Allemagne</c:v>
                </c:pt>
                <c:pt idx="4">
                  <c:v>Italie</c:v>
                </c:pt>
                <c:pt idx="5">
                  <c:v>Suède</c:v>
                </c:pt>
                <c:pt idx="6">
                  <c:v>Suisse</c:v>
                </c:pt>
                <c:pt idx="7">
                  <c:v>R.-U.</c:v>
                </c:pt>
                <c:pt idx="8">
                  <c:v>É.-U.</c:v>
                </c:pt>
              </c:strCache>
            </c:strRef>
          </c:cat>
          <c:val>
            <c:numRef>
              <c:f>Sheet1!$C$68:$C$76</c:f>
              <c:numCache>
                <c:formatCode>0.0%</c:formatCode>
                <c:ptCount val="9"/>
                <c:pt idx="0">
                  <c:v>0.10099999999999999</c:v>
                </c:pt>
                <c:pt idx="1">
                  <c:v>0.20399999999999999</c:v>
                </c:pt>
                <c:pt idx="2">
                  <c:v>0.16800000000000001</c:v>
                </c:pt>
                <c:pt idx="3">
                  <c:v>0.17300000000000001</c:v>
                </c:pt>
                <c:pt idx="4">
                  <c:v>6.2E-2</c:v>
                </c:pt>
                <c:pt idx="5">
                  <c:v>0.44400000000000001</c:v>
                </c:pt>
                <c:pt idx="6">
                  <c:v>1.0249999999999999</c:v>
                </c:pt>
                <c:pt idx="7">
                  <c:v>0.35100000000000003</c:v>
                </c:pt>
                <c:pt idx="8">
                  <c:v>0.184</c:v>
                </c:pt>
              </c:numCache>
            </c:numRef>
          </c:val>
        </c:ser>
        <c:ser>
          <c:idx val="1"/>
          <c:order val="1"/>
          <c:tx>
            <c:strRef>
              <c:f>Sheet1!$D$67</c:f>
              <c:strCache>
                <c:ptCount val="1"/>
                <c:pt idx="0">
                  <c:v>2011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805269550111481E-3"/>
                  <c:y val="0"/>
                </c:manualLayout>
              </c:layout>
              <c:showLegendKey val="0"/>
              <c:showVal val="1"/>
              <c:showCatName val="0"/>
              <c:showSerName val="0"/>
              <c:showPercent val="0"/>
              <c:showBubbleSize val="0"/>
            </c:dLbl>
            <c:dLbl>
              <c:idx val="1"/>
              <c:layout>
                <c:manualLayout>
                  <c:x val="-1.7601756516703875E-3"/>
                  <c:y val="-8.3857442348008737E-3"/>
                </c:manualLayout>
              </c:layout>
              <c:showLegendKey val="0"/>
              <c:showVal val="1"/>
              <c:showCatName val="0"/>
              <c:showSerName val="0"/>
              <c:showPercent val="0"/>
              <c:showBubbleSize val="0"/>
            </c:dLbl>
            <c:dLbl>
              <c:idx val="2"/>
              <c:layout>
                <c:manualLayout>
                  <c:x val="8.8008782583519473E-3"/>
                  <c:y val="0"/>
                </c:manualLayout>
              </c:layout>
              <c:showLegendKey val="0"/>
              <c:showVal val="1"/>
              <c:showCatName val="0"/>
              <c:showSerName val="0"/>
              <c:showPercent val="0"/>
              <c:showBubbleSize val="0"/>
            </c:dLbl>
            <c:dLbl>
              <c:idx val="3"/>
              <c:layout>
                <c:manualLayout>
                  <c:x val="-1.7601756516703875E-3"/>
                  <c:y val="-1.3976240391334731E-2"/>
                </c:manualLayout>
              </c:layout>
              <c:showLegendKey val="0"/>
              <c:showVal val="1"/>
              <c:showCatName val="0"/>
              <c:showSerName val="0"/>
              <c:showPercent val="0"/>
              <c:showBubbleSize val="0"/>
            </c:dLbl>
            <c:dLbl>
              <c:idx val="4"/>
              <c:layout>
                <c:manualLayout>
                  <c:x val="-1.7601756516703231E-3"/>
                  <c:y val="-2.79524807826695E-3"/>
                </c:manualLayout>
              </c:layout>
              <c:showLegendKey val="0"/>
              <c:showVal val="1"/>
              <c:showCatName val="0"/>
              <c:showSerName val="0"/>
              <c:showPercent val="0"/>
              <c:showBubbleSize val="0"/>
            </c:dLbl>
            <c:dLbl>
              <c:idx val="5"/>
              <c:layout>
                <c:manualLayout>
                  <c:x val="5.2805269550110934E-3"/>
                  <c:y val="0"/>
                </c:manualLayout>
              </c:layout>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strRef>
              <c:f>Sheet1!$B$68:$B$76</c:f>
              <c:strCache>
                <c:ptCount val="9"/>
                <c:pt idx="0">
                  <c:v>Canada</c:v>
                </c:pt>
                <c:pt idx="1">
                  <c:v>Pays comparaison</c:v>
                </c:pt>
                <c:pt idx="2">
                  <c:v>France</c:v>
                </c:pt>
                <c:pt idx="3">
                  <c:v>Allemagne</c:v>
                </c:pt>
                <c:pt idx="4">
                  <c:v>Italie</c:v>
                </c:pt>
                <c:pt idx="5">
                  <c:v>Suède</c:v>
                </c:pt>
                <c:pt idx="6">
                  <c:v>Suisse</c:v>
                </c:pt>
                <c:pt idx="7">
                  <c:v>R.-U.</c:v>
                </c:pt>
                <c:pt idx="8">
                  <c:v>É.-U.</c:v>
                </c:pt>
              </c:strCache>
            </c:strRef>
          </c:cat>
          <c:val>
            <c:numRef>
              <c:f>Sheet1!$D$68:$D$76</c:f>
              <c:numCache>
                <c:formatCode>0.0%</c:formatCode>
                <c:ptCount val="9"/>
                <c:pt idx="0">
                  <c:v>5.5999999999999994E-2</c:v>
                </c:pt>
                <c:pt idx="1">
                  <c:v>0.217</c:v>
                </c:pt>
                <c:pt idx="2">
                  <c:v>0.17399999999999999</c:v>
                </c:pt>
                <c:pt idx="3">
                  <c:v>0.20399999999999999</c:v>
                </c:pt>
                <c:pt idx="4">
                  <c:v>6.2E-2</c:v>
                </c:pt>
                <c:pt idx="5">
                  <c:v>0.253</c:v>
                </c:pt>
                <c:pt idx="6">
                  <c:v>1.262</c:v>
                </c:pt>
                <c:pt idx="7">
                  <c:v>0.40500000000000003</c:v>
                </c:pt>
                <c:pt idx="8">
                  <c:v>0.19399999999999998</c:v>
                </c:pt>
              </c:numCache>
            </c:numRef>
          </c:val>
        </c:ser>
        <c:dLbls>
          <c:showLegendKey val="0"/>
          <c:showVal val="0"/>
          <c:showCatName val="0"/>
          <c:showSerName val="0"/>
          <c:showPercent val="0"/>
          <c:showBubbleSize val="0"/>
        </c:dLbls>
        <c:gapWidth val="150"/>
        <c:axId val="36346112"/>
        <c:axId val="36364288"/>
      </c:barChart>
      <c:catAx>
        <c:axId val="36346112"/>
        <c:scaling>
          <c:orientation val="minMax"/>
        </c:scaling>
        <c:delete val="0"/>
        <c:axPos val="b"/>
        <c:majorTickMark val="none"/>
        <c:minorTickMark val="none"/>
        <c:tickLblPos val="nextTo"/>
        <c:crossAx val="36364288"/>
        <c:crosses val="autoZero"/>
        <c:auto val="1"/>
        <c:lblAlgn val="ctr"/>
        <c:lblOffset val="100"/>
        <c:noMultiLvlLbl val="0"/>
      </c:catAx>
      <c:valAx>
        <c:axId val="36364288"/>
        <c:scaling>
          <c:orientation val="minMax"/>
        </c:scaling>
        <c:delete val="0"/>
        <c:axPos val="l"/>
        <c:numFmt formatCode="0%" sourceLinked="0"/>
        <c:majorTickMark val="none"/>
        <c:minorTickMark val="none"/>
        <c:tickLblPos val="nextTo"/>
        <c:crossAx val="36346112"/>
        <c:crosses val="autoZero"/>
        <c:crossBetween val="between"/>
      </c:valAx>
    </c:plotArea>
    <c:legend>
      <c:legendPos val="r"/>
      <c:layout/>
      <c:overlay val="0"/>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779111A-1A65-417B-B5C1-C71FB039E053}" type="datetimeFigureOut">
              <a:rPr lang="en-US" smtClean="0"/>
              <a:pPr/>
              <a:t>4/30/2015</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40" tIns="45720" rIns="91440" bIns="45720" rtlCol="0" anchor="b"/>
          <a:lstStyle>
            <a:lvl1pPr algn="r">
              <a:defRPr sz="1200"/>
            </a:lvl1pPr>
          </a:lstStyle>
          <a:p>
            <a:fld id="{75CF7A7B-B366-45EA-841E-CE5AF232BAFE}" type="slidenum">
              <a:rPr lang="en-US" smtClean="0"/>
              <a:pPr/>
              <a:t>‹#›</a:t>
            </a:fld>
            <a:endParaRPr lang="en-US"/>
          </a:p>
        </p:txBody>
      </p:sp>
    </p:spTree>
    <p:extLst>
      <p:ext uri="{BB962C8B-B14F-4D97-AF65-F5344CB8AC3E}">
        <p14:creationId xmlns:p14="http://schemas.microsoft.com/office/powerpoint/2010/main" val="2002884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97E741DD-3CAE-487F-BCFA-06914E7C09D8}" type="datetimeFigureOut">
              <a:rPr lang="en-US" smtClean="0"/>
              <a:pPr/>
              <a:t>4/30/2015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44430D9D-48E6-46EB-9FF3-0806277050EA}" type="slidenum">
              <a:rPr lang="en-US" smtClean="0"/>
              <a:pPr/>
              <a:t>‹#›</a:t>
            </a:fld>
            <a:endParaRPr lang="en-US"/>
          </a:p>
        </p:txBody>
      </p:sp>
    </p:spTree>
    <p:extLst>
      <p:ext uri="{BB962C8B-B14F-4D97-AF65-F5344CB8AC3E}">
        <p14:creationId xmlns:p14="http://schemas.microsoft.com/office/powerpoint/2010/main" val="5047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2CC640C-9FB5-404D-97B3-A62E60858B98}" type="slidenum">
              <a:rPr lang="en-US">
                <a:latin typeface="Arial" pitchFamily="-60" charset="-52"/>
                <a:ea typeface="ＭＳ Ｐゴシック" pitchFamily="-60" charset="-128"/>
                <a:cs typeface="ＭＳ Ｐゴシック" pitchFamily="-60" charset="-128"/>
              </a:rPr>
              <a:pPr/>
              <a:t>1</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10</a:t>
            </a:fld>
            <a:endParaRPr lang="en-US"/>
          </a:p>
        </p:txBody>
      </p:sp>
    </p:spTree>
    <p:extLst>
      <p:ext uri="{BB962C8B-B14F-4D97-AF65-F5344CB8AC3E}">
        <p14:creationId xmlns:p14="http://schemas.microsoft.com/office/powerpoint/2010/main" val="341526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11</a:t>
            </a:fld>
            <a:endParaRPr lang="en-US"/>
          </a:p>
        </p:txBody>
      </p:sp>
    </p:spTree>
    <p:extLst>
      <p:ext uri="{BB962C8B-B14F-4D97-AF65-F5344CB8AC3E}">
        <p14:creationId xmlns:p14="http://schemas.microsoft.com/office/powerpoint/2010/main" val="1200128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12</a:t>
            </a:fld>
            <a:endParaRPr lang="en-US"/>
          </a:p>
        </p:txBody>
      </p:sp>
    </p:spTree>
    <p:extLst>
      <p:ext uri="{BB962C8B-B14F-4D97-AF65-F5344CB8AC3E}">
        <p14:creationId xmlns:p14="http://schemas.microsoft.com/office/powerpoint/2010/main" val="328634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baseline="0"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13</a:t>
            </a:fld>
            <a:endParaRPr lang="en-US"/>
          </a:p>
        </p:txBody>
      </p:sp>
    </p:spTree>
    <p:extLst>
      <p:ext uri="{BB962C8B-B14F-4D97-AF65-F5344CB8AC3E}">
        <p14:creationId xmlns:p14="http://schemas.microsoft.com/office/powerpoint/2010/main" val="3286345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14</a:t>
            </a:fld>
            <a:endParaRPr lang="en-US"/>
          </a:p>
        </p:txBody>
      </p:sp>
    </p:spTree>
    <p:extLst>
      <p:ext uri="{BB962C8B-B14F-4D97-AF65-F5344CB8AC3E}">
        <p14:creationId xmlns:p14="http://schemas.microsoft.com/office/powerpoint/2010/main" val="427413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15</a:t>
            </a:fld>
            <a:endParaRPr lang="en-US"/>
          </a:p>
        </p:txBody>
      </p:sp>
    </p:spTree>
    <p:extLst>
      <p:ext uri="{BB962C8B-B14F-4D97-AF65-F5344CB8AC3E}">
        <p14:creationId xmlns:p14="http://schemas.microsoft.com/office/powerpoint/2010/main" val="3760127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16</a:t>
            </a:fld>
            <a:endParaRPr lang="en-US"/>
          </a:p>
        </p:txBody>
      </p:sp>
    </p:spTree>
    <p:extLst>
      <p:ext uri="{BB962C8B-B14F-4D97-AF65-F5344CB8AC3E}">
        <p14:creationId xmlns:p14="http://schemas.microsoft.com/office/powerpoint/2010/main" val="390866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pPr>
              <a:lnSpc>
                <a:spcPts val="1600"/>
              </a:lnSpc>
            </a:pPr>
            <a:endParaRPr lang="en-US" dirty="0">
              <a:latin typeface="Arial" pitchFamily="-60" charset="-5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1" dirty="0">
              <a:latin typeface="Arial" pitchFamily="-60" charset="-5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19</a:t>
            </a:fld>
            <a:endParaRPr lang="en-US"/>
          </a:p>
        </p:txBody>
      </p:sp>
    </p:spTree>
    <p:extLst>
      <p:ext uri="{BB962C8B-B14F-4D97-AF65-F5344CB8AC3E}">
        <p14:creationId xmlns:p14="http://schemas.microsoft.com/office/powerpoint/2010/main" val="246650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0" dirty="0">
              <a:latin typeface="Arial" pitchFamily="-60" charset="-5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aseline="0" dirty="0">
              <a:latin typeface="Arial" pitchFamily="-60" charset="-5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aseline="0" dirty="0" smtClean="0">
              <a:latin typeface="Arial" pitchFamily="-60" charset="-5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CA" smtClean="0">
              <a:latin typeface="Arial" pitchFamily="-60" charset="-5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0" baseline="0" dirty="0" smtClean="0">
              <a:latin typeface="Arial" pitchFamily="-60" charset="-5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0" dirty="0">
              <a:latin typeface="Arial" pitchFamily="-60" charset="-5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normAutofit fontScale="92500"/>
          </a:bodyPr>
          <a:lstStyle/>
          <a:p>
            <a:endParaRPr lang="en-US" baseline="0" dirty="0" smtClean="0">
              <a:latin typeface="Arial" pitchFamily="-60" charset="-5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8</a:t>
            </a:fld>
            <a:endParaRPr lang="en-US"/>
          </a:p>
        </p:txBody>
      </p:sp>
    </p:spTree>
    <p:extLst>
      <p:ext uri="{BB962C8B-B14F-4D97-AF65-F5344CB8AC3E}">
        <p14:creationId xmlns:p14="http://schemas.microsoft.com/office/powerpoint/2010/main" val="341526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CA"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9</a:t>
            </a:fld>
            <a:endParaRPr lang="en-US"/>
          </a:p>
        </p:txBody>
      </p:sp>
    </p:spTree>
    <p:extLst>
      <p:ext uri="{BB962C8B-B14F-4D97-AF65-F5344CB8AC3E}">
        <p14:creationId xmlns:p14="http://schemas.microsoft.com/office/powerpoint/2010/main" val="2618397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smtClean="0"/>
              <a:t>Click to edit Master subtitle style</a:t>
            </a:r>
            <a:endParaRPr lang="en-US"/>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143000"/>
            <a:ext cx="196215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0" y="11430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fld id="{9AE01BED-D8E1-49C6-9412-EC47A3C5ABFB}" type="slidenum">
              <a:rPr lang="en-US" smtClean="0"/>
              <a:pPr/>
              <a:t>‹#›</a:t>
            </a:fld>
            <a:endParaRPr lang="en-US"/>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a:defRPr/>
            </a:pPr>
            <a:endParaRPr lang="en-CA">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mprb-cepmb.gc.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mprb-cepmb.gc.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mprb-cepmb.gc.ca/fr/rapports/rapports-annue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ctrTitle" sz="quarter"/>
          </p:nvPr>
        </p:nvSpPr>
        <p:spPr>
          <a:xfrm>
            <a:off x="1043608" y="3140968"/>
            <a:ext cx="7704856" cy="1368152"/>
          </a:xfrm>
          <a:noFill/>
          <a:ln>
            <a:noFill/>
          </a:ln>
        </p:spPr>
        <p:style>
          <a:lnRef idx="2">
            <a:schemeClr val="dk1"/>
          </a:lnRef>
          <a:fillRef idx="1">
            <a:schemeClr val="lt1"/>
          </a:fillRef>
          <a:effectRef idx="0">
            <a:schemeClr val="dk1"/>
          </a:effectRef>
          <a:fontRef idx="minor">
            <a:schemeClr val="dk1"/>
          </a:fontRef>
        </p:style>
        <p:txBody>
          <a:bodyPr anchor="ctr"/>
          <a:lstStyle/>
          <a:p>
            <a:pPr algn="ctr"/>
            <a:r>
              <a:rPr lang="en-US" sz="4400" i="1" dirty="0" smtClean="0">
                <a:solidFill>
                  <a:schemeClr val="tx1"/>
                </a:solidFill>
              </a:rPr>
              <a:t>Le point </a:t>
            </a:r>
            <a:r>
              <a:rPr lang="en-US" sz="4400" i="1" dirty="0" err="1" smtClean="0">
                <a:solidFill>
                  <a:schemeClr val="tx1"/>
                </a:solidFill>
              </a:rPr>
              <a:t>sur</a:t>
            </a:r>
            <a:r>
              <a:rPr lang="en-US" sz="4400" i="1" dirty="0" smtClean="0">
                <a:solidFill>
                  <a:schemeClr val="tx1"/>
                </a:solidFill>
              </a:rPr>
              <a:t> le CEPMB</a:t>
            </a:r>
            <a:br>
              <a:rPr lang="en-US" sz="4400" i="1" dirty="0" smtClean="0">
                <a:solidFill>
                  <a:schemeClr val="tx1"/>
                </a:solidFill>
              </a:rPr>
            </a:br>
            <a:r>
              <a:rPr lang="en-US" sz="2800" i="1" dirty="0">
                <a:solidFill>
                  <a:schemeClr val="tx1"/>
                </a:solidFill>
              </a:rPr>
              <a:t/>
            </a:r>
            <a:br>
              <a:rPr lang="en-US" sz="2800" i="1" dirty="0">
                <a:solidFill>
                  <a:schemeClr val="tx1"/>
                </a:solidFill>
              </a:rPr>
            </a:br>
            <a:endParaRPr lang="en-US" sz="2400" i="1" dirty="0" smtClean="0">
              <a:solidFill>
                <a:schemeClr val="tx1"/>
              </a:solidFill>
            </a:endParaRPr>
          </a:p>
        </p:txBody>
      </p:sp>
      <p:sp>
        <p:nvSpPr>
          <p:cNvPr id="2" name="TextBox 1"/>
          <p:cNvSpPr txBox="1"/>
          <p:nvPr/>
        </p:nvSpPr>
        <p:spPr>
          <a:xfrm>
            <a:off x="3203848" y="3790223"/>
            <a:ext cx="4156907" cy="954107"/>
          </a:xfrm>
          <a:prstGeom prst="rect">
            <a:avLst/>
          </a:prstGeom>
          <a:noFill/>
        </p:spPr>
        <p:txBody>
          <a:bodyPr wrap="none" rtlCol="0">
            <a:spAutoFit/>
          </a:bodyPr>
          <a:lstStyle/>
          <a:p>
            <a:r>
              <a:rPr lang="en-CA" sz="2800" b="1" dirty="0" smtClean="0"/>
              <a:t>Pharma Symposium Canada</a:t>
            </a:r>
          </a:p>
          <a:p>
            <a:r>
              <a:rPr lang="en-CA" sz="2800" b="1" smtClean="0"/>
              <a:t>31 mars 2015</a:t>
            </a:r>
            <a:endParaRPr lang="en-CA"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80728"/>
            <a:ext cx="7776592" cy="4608512"/>
          </a:xfrm>
        </p:spPr>
        <p:txBody>
          <a:bodyPr/>
          <a:lstStyle/>
          <a:p>
            <a:pPr>
              <a:lnSpc>
                <a:spcPts val="1800"/>
              </a:lnSpc>
            </a:pPr>
            <a:endParaRPr lang="fr-CA" sz="1800" b="0" dirty="0" smtClean="0"/>
          </a:p>
          <a:p>
            <a:pPr lvl="1">
              <a:lnSpc>
                <a:spcPts val="1600"/>
              </a:lnSpc>
            </a:pPr>
            <a:endParaRPr lang="fr-CA" sz="1800" b="0" dirty="0" smtClean="0"/>
          </a:p>
          <a:p>
            <a:pPr marL="342900" lvl="1" indent="0">
              <a:lnSpc>
                <a:spcPts val="1600"/>
              </a:lnSpc>
              <a:buNone/>
            </a:pPr>
            <a:endParaRPr lang="fr-CA" sz="1800" dirty="0" smtClean="0"/>
          </a:p>
        </p:txBody>
      </p:sp>
      <p:sp>
        <p:nvSpPr>
          <p:cNvPr id="4" name="Slide Number Placeholder 3"/>
          <p:cNvSpPr>
            <a:spLocks noGrp="1"/>
          </p:cNvSpPr>
          <p:nvPr>
            <p:ph type="sldNum" sz="quarter" idx="10"/>
          </p:nvPr>
        </p:nvSpPr>
        <p:spPr/>
        <p:txBody>
          <a:bodyPr/>
          <a:lstStyle/>
          <a:p>
            <a:fld id="{9AE01BED-D8E1-49C6-9412-EC47A3C5ABFB}" type="slidenum">
              <a:rPr lang="fr-CA" smtClean="0"/>
              <a:pPr/>
              <a:t>10</a:t>
            </a:fld>
            <a:endParaRPr lang="fr-CA"/>
          </a:p>
        </p:txBody>
      </p:sp>
      <p:sp>
        <p:nvSpPr>
          <p:cNvPr id="5" name="Title 4"/>
          <p:cNvSpPr txBox="1">
            <a:spLocks/>
          </p:cNvSpPr>
          <p:nvPr/>
        </p:nvSpPr>
        <p:spPr bwMode="auto">
          <a:xfrm>
            <a:off x="1070168" y="250360"/>
            <a:ext cx="7848600" cy="80237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fr-CA" sz="2800" kern="0" smtClean="0">
                <a:solidFill>
                  <a:srgbClr val="002060"/>
                </a:solidFill>
              </a:rPr>
              <a:t>Nouvelle publication phare du SNIUMP  </a:t>
            </a:r>
            <a:endParaRPr lang="fr-CA" sz="2800" kern="0">
              <a:solidFill>
                <a:srgbClr val="002060"/>
              </a:solidFill>
            </a:endParaRPr>
          </a:p>
        </p:txBody>
      </p:sp>
      <p:sp>
        <p:nvSpPr>
          <p:cNvPr id="2" name="TextBox 1"/>
          <p:cNvSpPr txBox="1"/>
          <p:nvPr/>
        </p:nvSpPr>
        <p:spPr>
          <a:xfrm>
            <a:off x="5652120" y="1120164"/>
            <a:ext cx="3594254" cy="3970318"/>
          </a:xfrm>
          <a:prstGeom prst="rect">
            <a:avLst/>
          </a:prstGeom>
          <a:noFill/>
        </p:spPr>
        <p:txBody>
          <a:bodyPr wrap="none" rtlCol="0">
            <a:spAutoFit/>
          </a:bodyPr>
          <a:lstStyle/>
          <a:p>
            <a:r>
              <a:rPr lang="fr-CA" dirty="0" smtClean="0"/>
              <a:t>Analyse exhaustive des inducteurs de </a:t>
            </a:r>
          </a:p>
          <a:p>
            <a:r>
              <a:rPr lang="fr-CA" dirty="0" smtClean="0"/>
              <a:t>coûts dans les régimes publics </a:t>
            </a:r>
          </a:p>
          <a:p>
            <a:r>
              <a:rPr lang="fr-CA" dirty="0" smtClean="0"/>
              <a:t>d’assurance-médicaments – en fonction </a:t>
            </a:r>
          </a:p>
          <a:p>
            <a:r>
              <a:rPr lang="fr-CA" dirty="0" smtClean="0"/>
              <a:t>de quatre catégories d’effets :</a:t>
            </a:r>
          </a:p>
          <a:p>
            <a:pPr marL="285750" indent="-285750">
              <a:buFont typeface="Arial" panose="020B0604020202020204" pitchFamily="34" charset="0"/>
              <a:buChar char="•"/>
            </a:pPr>
            <a:r>
              <a:rPr lang="fr-CA" dirty="0" smtClean="0"/>
              <a:t>le prix</a:t>
            </a:r>
          </a:p>
          <a:p>
            <a:pPr marL="285750" indent="-285750">
              <a:buFont typeface="Arial" panose="020B0604020202020204" pitchFamily="34" charset="0"/>
              <a:buChar char="•"/>
            </a:pPr>
            <a:r>
              <a:rPr lang="fr-CA" dirty="0" smtClean="0"/>
              <a:t>la démographie</a:t>
            </a:r>
          </a:p>
          <a:p>
            <a:pPr marL="285750" indent="-285750">
              <a:buFont typeface="Arial" panose="020B0604020202020204" pitchFamily="34" charset="0"/>
              <a:buChar char="•"/>
            </a:pPr>
            <a:r>
              <a:rPr lang="fr-CA" dirty="0" smtClean="0"/>
              <a:t>le volume</a:t>
            </a:r>
          </a:p>
          <a:p>
            <a:pPr marL="285750" indent="-285750">
              <a:buFont typeface="Arial" panose="020B0604020202020204" pitchFamily="34" charset="0"/>
              <a:buChar char="•"/>
            </a:pPr>
            <a:r>
              <a:rPr lang="fr-CA" dirty="0" smtClean="0"/>
              <a:t>la combinaison de médicaments </a:t>
            </a:r>
          </a:p>
          <a:p>
            <a:pPr marL="285750" indent="-285750">
              <a:buFont typeface="Arial" panose="020B0604020202020204" pitchFamily="34" charset="0"/>
              <a:buChar char="•"/>
            </a:pPr>
            <a:endParaRPr lang="fr-CA" dirty="0" smtClean="0"/>
          </a:p>
          <a:p>
            <a:pPr marL="285750" indent="-285750">
              <a:buFont typeface="Arial" panose="020B0604020202020204" pitchFamily="34" charset="0"/>
              <a:buChar char="•"/>
            </a:pPr>
            <a:endParaRPr lang="fr-CA" dirty="0" smtClean="0"/>
          </a:p>
          <a:p>
            <a:r>
              <a:rPr lang="fr-CA" dirty="0" smtClean="0"/>
              <a:t>Date de parution : aujourd’hui!   </a:t>
            </a:r>
          </a:p>
          <a:p>
            <a:endParaRPr lang="fr-CA" dirty="0" smtClean="0">
              <a:hlinkClick r:id="rId3"/>
            </a:endParaRPr>
          </a:p>
          <a:p>
            <a:r>
              <a:rPr lang="fr-CA" dirty="0" smtClean="0">
                <a:hlinkClick r:id="rId3"/>
              </a:rPr>
              <a:t>http://www.pmprb-cepmb.gc.ca/</a:t>
            </a:r>
            <a:endParaRPr lang="fr-CA" dirty="0" smtClean="0"/>
          </a:p>
          <a:p>
            <a:endParaRPr lang="fr-CA" dirty="0" smtClean="0"/>
          </a:p>
        </p:txBody>
      </p:sp>
      <p:pic>
        <p:nvPicPr>
          <p:cNvPr id="1032" name="Picture 8" descr="C:\Users\spaynter\AppData\Local\Microsoft\Windows\Temporary Internet Files\Content.Outlook\1BX6EZZQ\cover_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168" y="679187"/>
            <a:ext cx="4581952" cy="536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234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178640" y="290928"/>
            <a:ext cx="3240360" cy="122413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115616" y="116632"/>
            <a:ext cx="7848600" cy="504056"/>
          </a:xfrm>
        </p:spPr>
        <p:txBody>
          <a:bodyPr/>
          <a:lstStyle/>
          <a:p>
            <a:r>
              <a:rPr lang="fr-CA" sz="2800" dirty="0" err="1" smtClean="0">
                <a:solidFill>
                  <a:srgbClr val="002060"/>
                </a:solidFill>
              </a:rPr>
              <a:t>CompasRx</a:t>
            </a:r>
            <a:r>
              <a:rPr lang="fr-CA" sz="2800" dirty="0" smtClean="0">
                <a:solidFill>
                  <a:srgbClr val="002060"/>
                </a:solidFill>
              </a:rPr>
              <a:t> – Effets de poussée et de traction à l’origine des variations des dépenses en médicaments </a:t>
            </a:r>
            <a:endParaRPr lang="fr-CA" sz="2800" dirty="0">
              <a:solidFill>
                <a:srgbClr val="002060"/>
              </a:solidFill>
            </a:endParaRPr>
          </a:p>
        </p:txBody>
      </p:sp>
      <p:sp>
        <p:nvSpPr>
          <p:cNvPr id="4" name="Slide Number Placeholder 3"/>
          <p:cNvSpPr>
            <a:spLocks noGrp="1"/>
          </p:cNvSpPr>
          <p:nvPr>
            <p:ph type="sldNum" sz="quarter" idx="10"/>
          </p:nvPr>
        </p:nvSpPr>
        <p:spPr/>
        <p:txBody>
          <a:bodyPr/>
          <a:lstStyle/>
          <a:p>
            <a:fld id="{9AE01BED-D8E1-49C6-9412-EC47A3C5ABFB}" type="slidenum">
              <a:rPr lang="fr-CA" smtClean="0"/>
              <a:pPr/>
              <a:t>11</a:t>
            </a:fld>
            <a:endParaRPr lang="fr-CA"/>
          </a:p>
        </p:txBody>
      </p:sp>
      <p:sp>
        <p:nvSpPr>
          <p:cNvPr id="5" name="TextBox 4"/>
          <p:cNvSpPr txBox="1"/>
          <p:nvPr/>
        </p:nvSpPr>
        <p:spPr>
          <a:xfrm>
            <a:off x="4283968" y="1681063"/>
            <a:ext cx="1293242" cy="307777"/>
          </a:xfrm>
          <a:prstGeom prst="rect">
            <a:avLst/>
          </a:prstGeom>
          <a:noFill/>
        </p:spPr>
        <p:txBody>
          <a:bodyPr wrap="square" rtlCol="0">
            <a:spAutoFit/>
          </a:bodyPr>
          <a:lstStyle/>
          <a:p>
            <a:r>
              <a:rPr lang="fr-CA" sz="1400" dirty="0" smtClean="0">
                <a:solidFill>
                  <a:srgbClr val="20558A"/>
                </a:solidFill>
              </a:rPr>
              <a:t>Démographie</a:t>
            </a:r>
            <a:endParaRPr lang="fr-CA" sz="1400" dirty="0">
              <a:solidFill>
                <a:srgbClr val="20558A"/>
              </a:solidFill>
            </a:endParaRPr>
          </a:p>
        </p:txBody>
      </p:sp>
      <p:sp>
        <p:nvSpPr>
          <p:cNvPr id="13" name="TextBox 12"/>
          <p:cNvSpPr txBox="1"/>
          <p:nvPr/>
        </p:nvSpPr>
        <p:spPr>
          <a:xfrm>
            <a:off x="4283968" y="2077940"/>
            <a:ext cx="753182" cy="307777"/>
          </a:xfrm>
          <a:prstGeom prst="rect">
            <a:avLst/>
          </a:prstGeom>
          <a:noFill/>
        </p:spPr>
        <p:txBody>
          <a:bodyPr wrap="square" rtlCol="0">
            <a:spAutoFit/>
          </a:bodyPr>
          <a:lstStyle/>
          <a:p>
            <a:r>
              <a:rPr lang="fr-CA" sz="1400" dirty="0" smtClean="0">
                <a:solidFill>
                  <a:srgbClr val="20558A"/>
                </a:solidFill>
              </a:rPr>
              <a:t>Volume</a:t>
            </a:r>
            <a:endParaRPr lang="fr-CA" sz="1400" dirty="0">
              <a:solidFill>
                <a:srgbClr val="20558A"/>
              </a:solidFill>
            </a:endParaRPr>
          </a:p>
        </p:txBody>
      </p:sp>
      <p:sp>
        <p:nvSpPr>
          <p:cNvPr id="14" name="TextBox 13"/>
          <p:cNvSpPr txBox="1"/>
          <p:nvPr/>
        </p:nvSpPr>
        <p:spPr>
          <a:xfrm>
            <a:off x="4283968" y="2689017"/>
            <a:ext cx="1293242" cy="523220"/>
          </a:xfrm>
          <a:prstGeom prst="rect">
            <a:avLst/>
          </a:prstGeom>
          <a:noFill/>
        </p:spPr>
        <p:txBody>
          <a:bodyPr wrap="square" rtlCol="0">
            <a:spAutoFit/>
          </a:bodyPr>
          <a:lstStyle/>
          <a:p>
            <a:r>
              <a:rPr lang="fr-CA" sz="1400" dirty="0" smtClean="0">
                <a:solidFill>
                  <a:srgbClr val="20558A"/>
                </a:solidFill>
              </a:rPr>
              <a:t>Combinaison de médicaments </a:t>
            </a:r>
            <a:endParaRPr lang="fr-CA" sz="1400" dirty="0">
              <a:solidFill>
                <a:srgbClr val="20558A"/>
              </a:solidFill>
            </a:endParaRPr>
          </a:p>
        </p:txBody>
      </p:sp>
      <p:sp>
        <p:nvSpPr>
          <p:cNvPr id="16" name="TextBox 15"/>
          <p:cNvSpPr txBox="1"/>
          <p:nvPr/>
        </p:nvSpPr>
        <p:spPr>
          <a:xfrm>
            <a:off x="4283968" y="3432482"/>
            <a:ext cx="1437257" cy="1600438"/>
          </a:xfrm>
          <a:prstGeom prst="rect">
            <a:avLst/>
          </a:prstGeom>
          <a:noFill/>
        </p:spPr>
        <p:txBody>
          <a:bodyPr wrap="square" rtlCol="0">
            <a:spAutoFit/>
          </a:bodyPr>
          <a:lstStyle/>
          <a:p>
            <a:r>
              <a:rPr lang="fr-CA" sz="1400" dirty="0" smtClean="0">
                <a:solidFill>
                  <a:srgbClr val="20558A"/>
                </a:solidFill>
              </a:rPr>
              <a:t>Changement de prix</a:t>
            </a:r>
          </a:p>
          <a:p>
            <a:endParaRPr lang="fr-CA" sz="1400" dirty="0" smtClean="0">
              <a:solidFill>
                <a:srgbClr val="20558A"/>
              </a:solidFill>
            </a:endParaRPr>
          </a:p>
          <a:p>
            <a:endParaRPr lang="fr-CA" sz="1400" dirty="0" smtClean="0">
              <a:solidFill>
                <a:srgbClr val="20558A"/>
              </a:solidFill>
            </a:endParaRPr>
          </a:p>
          <a:p>
            <a:r>
              <a:rPr lang="fr-CA" sz="1400" dirty="0" smtClean="0">
                <a:solidFill>
                  <a:srgbClr val="20558A"/>
                </a:solidFill>
              </a:rPr>
              <a:t>Substitution de </a:t>
            </a:r>
            <a:r>
              <a:rPr lang="fr-CA" sz="1400" dirty="0" smtClean="0">
                <a:solidFill>
                  <a:srgbClr val="20558A"/>
                </a:solidFill>
              </a:rPr>
              <a:t>médicaments génériques</a:t>
            </a:r>
            <a:endParaRPr lang="fr-CA" sz="1400" dirty="0">
              <a:solidFill>
                <a:srgbClr val="20558A"/>
              </a:solidFill>
            </a:endParaRPr>
          </a:p>
        </p:txBody>
      </p:sp>
      <p:sp>
        <p:nvSpPr>
          <p:cNvPr id="6" name="TextBox 5"/>
          <p:cNvSpPr txBox="1"/>
          <p:nvPr/>
        </p:nvSpPr>
        <p:spPr>
          <a:xfrm>
            <a:off x="5292080" y="836712"/>
            <a:ext cx="3923928" cy="5878532"/>
          </a:xfrm>
          <a:prstGeom prst="rect">
            <a:avLst/>
          </a:prstGeom>
          <a:noFill/>
        </p:spPr>
        <p:txBody>
          <a:bodyPr wrap="square" rtlCol="0">
            <a:spAutoFit/>
          </a:bodyPr>
          <a:lstStyle/>
          <a:p>
            <a:pPr marL="285750" indent="-285750">
              <a:buFont typeface="Wingdings" panose="05000000000000000000" pitchFamily="2" charset="2"/>
              <a:buChar char="§"/>
            </a:pPr>
            <a:r>
              <a:rPr lang="fr-CA" sz="1700" dirty="0" smtClean="0">
                <a:solidFill>
                  <a:srgbClr val="20558A"/>
                </a:solidFill>
              </a:rPr>
              <a:t>Malgré que la croissance réelle des dépenses en médicaments soit demeurée faible ces dernières années en raison des effets de « poussée » exercés par le remplacement accru par des médicaments génériques et la baisse du prix de ceux-ci, cette tendance semble s’atténuer.  </a:t>
            </a:r>
          </a:p>
          <a:p>
            <a:pPr marL="285750" indent="-285750">
              <a:buFont typeface="Arial" panose="020B0604020202020204" pitchFamily="34" charset="0"/>
              <a:buChar char="•"/>
            </a:pPr>
            <a:endParaRPr lang="fr-CA" sz="1700" dirty="0" smtClean="0">
              <a:solidFill>
                <a:srgbClr val="20558A"/>
              </a:solidFill>
            </a:endParaRPr>
          </a:p>
          <a:p>
            <a:pPr marL="285750" indent="-285750">
              <a:buFont typeface="Wingdings" panose="05000000000000000000" pitchFamily="2" charset="2"/>
              <a:buChar char="§"/>
            </a:pPr>
            <a:r>
              <a:rPr lang="fr-CA" sz="1700" dirty="0" smtClean="0">
                <a:solidFill>
                  <a:srgbClr val="20558A"/>
                </a:solidFill>
              </a:rPr>
              <a:t>Au fil des prochaines années, les inducteurs de coûts à l’origine des effets de « poussée » risquent de compromettre la durabilité des régimes d’assurance- médicaments publics et privés. Par exemple, en 2014 : </a:t>
            </a:r>
          </a:p>
          <a:p>
            <a:pPr marL="742950" lvl="1" indent="-285750">
              <a:buFont typeface="Wingdings" panose="05000000000000000000" pitchFamily="2" charset="2"/>
              <a:buChar char="§"/>
            </a:pPr>
            <a:r>
              <a:rPr lang="fr-CA" sz="1700" dirty="0" smtClean="0">
                <a:solidFill>
                  <a:srgbClr val="20558A"/>
                </a:solidFill>
              </a:rPr>
              <a:t>les dépenses pour des produits biologiques onéreux ont augmenté de 10,4 %;</a:t>
            </a:r>
          </a:p>
          <a:p>
            <a:pPr marL="742950" lvl="1" indent="-285750">
              <a:buFont typeface="Wingdings" panose="05000000000000000000" pitchFamily="2" charset="2"/>
              <a:buChar char="§"/>
            </a:pPr>
            <a:r>
              <a:rPr lang="fr-CA" sz="1700" dirty="0" smtClean="0">
                <a:solidFill>
                  <a:srgbClr val="20558A"/>
                </a:solidFill>
              </a:rPr>
              <a:t>les dépenses pour des médicaments oncologiques onéreux ont augmenté de 12,3 %.</a:t>
            </a:r>
          </a:p>
          <a:p>
            <a:pPr marL="742950" lvl="1" indent="-285750">
              <a:buFont typeface="Arial" panose="020B0604020202020204" pitchFamily="34" charset="0"/>
              <a:buChar char="•"/>
            </a:pPr>
            <a:endParaRPr lang="fr-CA" dirty="0" smtClean="0">
              <a:solidFill>
                <a:srgbClr val="20558A"/>
              </a:solidFill>
            </a:endParaRPr>
          </a:p>
          <a:p>
            <a:pPr marL="285750" indent="-285750">
              <a:buFont typeface="Arial" panose="020B0604020202020204" pitchFamily="34" charset="0"/>
              <a:buChar char="•"/>
            </a:pPr>
            <a:endParaRPr lang="fr-CA" dirty="0" smtClean="0">
              <a:solidFill>
                <a:srgbClr val="20558A"/>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979" y="1011007"/>
            <a:ext cx="2961530" cy="501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3275856" y="5687377"/>
            <a:ext cx="720080" cy="504056"/>
          </a:xfrm>
          <a:prstGeom prst="rect">
            <a:avLst/>
          </a:prstGeom>
          <a:no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275856" y="905819"/>
            <a:ext cx="720080" cy="495156"/>
          </a:xfrm>
          <a:prstGeom prst="rect">
            <a:avLst/>
          </a:prstGeom>
          <a:no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6095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fr-CA" smtClean="0"/>
              <a:pPr/>
              <a:t>12</a:t>
            </a:fld>
            <a:endParaRPr lang="fr-CA"/>
          </a:p>
        </p:txBody>
      </p:sp>
      <p:sp>
        <p:nvSpPr>
          <p:cNvPr id="8"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fr-CA" sz="2800" smtClean="0">
                <a:solidFill>
                  <a:schemeClr val="accent4"/>
                </a:solidFill>
              </a:rPr>
              <a:t>Le Canada a-t-il déjà pris un nouveau tournant? </a:t>
            </a:r>
          </a:p>
        </p:txBody>
      </p:sp>
      <p:sp>
        <p:nvSpPr>
          <p:cNvPr id="5" name="Rectangle 4"/>
          <p:cNvSpPr/>
          <p:nvPr/>
        </p:nvSpPr>
        <p:spPr>
          <a:xfrm>
            <a:off x="2339752" y="5651956"/>
            <a:ext cx="6588224" cy="307777"/>
          </a:xfrm>
          <a:prstGeom prst="rect">
            <a:avLst/>
          </a:prstGeom>
        </p:spPr>
        <p:txBody>
          <a:bodyPr wrap="square">
            <a:spAutoFit/>
          </a:bodyPr>
          <a:lstStyle/>
          <a:p>
            <a:pPr algn="r"/>
            <a:r>
              <a:rPr lang="fr-CA" sz="1400" smtClean="0"/>
              <a:t>Source : IMS Brogan, </a:t>
            </a:r>
            <a:r>
              <a:rPr lang="fr-CA" sz="1400" i="1" smtClean="0"/>
              <a:t>Canadian Drug Stores and Hospitals Purchases, </a:t>
            </a:r>
            <a:r>
              <a:rPr lang="fr-CA" sz="1400" smtClean="0"/>
              <a:t>MAT, décembre 2014</a:t>
            </a:r>
            <a:endParaRPr lang="fr-CA" sz="1400"/>
          </a:p>
        </p:txBody>
      </p:sp>
      <p:graphicFrame>
        <p:nvGraphicFramePr>
          <p:cNvPr id="6" name="Chart 5"/>
          <p:cNvGraphicFramePr>
            <a:graphicFrameLocks/>
          </p:cNvGraphicFramePr>
          <p:nvPr>
            <p:extLst>
              <p:ext uri="{D42A27DB-BD31-4B8C-83A1-F6EECF244321}">
                <p14:modId xmlns:p14="http://schemas.microsoft.com/office/powerpoint/2010/main" val="2056569923"/>
              </p:ext>
            </p:extLst>
          </p:nvPr>
        </p:nvGraphicFramePr>
        <p:xfrm>
          <a:off x="1403648" y="692696"/>
          <a:ext cx="7344816"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321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fr-CA" smtClean="0"/>
              <a:pPr/>
              <a:t>13</a:t>
            </a:fld>
            <a:endParaRPr lang="fr-CA"/>
          </a:p>
        </p:txBody>
      </p:sp>
      <p:sp>
        <p:nvSpPr>
          <p:cNvPr id="8" name="Title 1"/>
          <p:cNvSpPr txBox="1">
            <a:spLocks/>
          </p:cNvSpPr>
          <p:nvPr/>
        </p:nvSpPr>
        <p:spPr bwMode="auto">
          <a:xfrm>
            <a:off x="1043608" y="188640"/>
            <a:ext cx="8100392"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fr-CA" sz="2800" dirty="0" smtClean="0">
                <a:solidFill>
                  <a:schemeClr val="accent4"/>
                </a:solidFill>
              </a:rPr>
              <a:t>Données récentes sur l’effet de la combinaison de médicaments </a:t>
            </a:r>
          </a:p>
        </p:txBody>
      </p:sp>
      <p:sp>
        <p:nvSpPr>
          <p:cNvPr id="5" name="Rectangle 4"/>
          <p:cNvSpPr/>
          <p:nvPr/>
        </p:nvSpPr>
        <p:spPr>
          <a:xfrm>
            <a:off x="2339752" y="5651956"/>
            <a:ext cx="6588224" cy="307777"/>
          </a:xfrm>
          <a:prstGeom prst="rect">
            <a:avLst/>
          </a:prstGeom>
        </p:spPr>
        <p:txBody>
          <a:bodyPr wrap="square">
            <a:spAutoFit/>
          </a:bodyPr>
          <a:lstStyle/>
          <a:p>
            <a:pPr algn="r"/>
            <a:r>
              <a:rPr lang="fr-CA" sz="1400" smtClean="0"/>
              <a:t>Source : IMS Brogan, </a:t>
            </a:r>
            <a:r>
              <a:rPr lang="fr-CA" sz="1400" i="1" smtClean="0"/>
              <a:t>Canadian Drug Stores and Hospitals Purchases</a:t>
            </a:r>
            <a:r>
              <a:rPr lang="fr-CA" sz="1400" smtClean="0"/>
              <a:t>, MAT, décembre 2014</a:t>
            </a:r>
            <a:endParaRPr lang="fr-CA" sz="1400"/>
          </a:p>
        </p:txBody>
      </p:sp>
      <p:graphicFrame>
        <p:nvGraphicFramePr>
          <p:cNvPr id="9" name="Chart 8"/>
          <p:cNvGraphicFramePr>
            <a:graphicFrameLocks/>
          </p:cNvGraphicFramePr>
          <p:nvPr>
            <p:extLst>
              <p:ext uri="{D42A27DB-BD31-4B8C-83A1-F6EECF244321}">
                <p14:modId xmlns:p14="http://schemas.microsoft.com/office/powerpoint/2010/main" val="1727817480"/>
              </p:ext>
            </p:extLst>
          </p:nvPr>
        </p:nvGraphicFramePr>
        <p:xfrm>
          <a:off x="1403648" y="764704"/>
          <a:ext cx="7128792" cy="4887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086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fr-CA" smtClean="0"/>
              <a:pPr/>
              <a:t>14</a:t>
            </a:fld>
            <a:endParaRPr lang="fr-CA"/>
          </a:p>
        </p:txBody>
      </p:sp>
      <p:sp>
        <p:nvSpPr>
          <p:cNvPr id="7" name="Rectangle 6"/>
          <p:cNvSpPr/>
          <p:nvPr/>
        </p:nvSpPr>
        <p:spPr>
          <a:xfrm>
            <a:off x="2339752" y="5651956"/>
            <a:ext cx="6588224" cy="307777"/>
          </a:xfrm>
          <a:prstGeom prst="rect">
            <a:avLst/>
          </a:prstGeom>
        </p:spPr>
        <p:txBody>
          <a:bodyPr wrap="square">
            <a:spAutoFit/>
          </a:bodyPr>
          <a:lstStyle/>
          <a:p>
            <a:pPr algn="r"/>
            <a:r>
              <a:rPr lang="fr-CA" sz="1400" smtClean="0"/>
              <a:t>Source : IMS MIDAS, 2013</a:t>
            </a:r>
            <a:endParaRPr lang="fr-CA" sz="1400"/>
          </a:p>
        </p:txBody>
      </p:sp>
      <p:sp>
        <p:nvSpPr>
          <p:cNvPr id="8" name="Title 1"/>
          <p:cNvSpPr txBox="1">
            <a:spLocks/>
          </p:cNvSpPr>
          <p:nvPr/>
        </p:nvSpPr>
        <p:spPr bwMode="auto">
          <a:xfrm>
            <a:off x="1043608" y="260648"/>
            <a:ext cx="8100392"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fr-CA" sz="2500" smtClean="0">
                <a:solidFill>
                  <a:schemeClr val="accent4"/>
                </a:solidFill>
              </a:rPr>
              <a:t>Le rendement du Canada n’est pas élevé au sein du CEPMB-7…</a:t>
            </a:r>
          </a:p>
        </p:txBody>
      </p:sp>
      <p:graphicFrame>
        <p:nvGraphicFramePr>
          <p:cNvPr id="10" name="Chart 9"/>
          <p:cNvGraphicFramePr>
            <a:graphicFrameLocks/>
          </p:cNvGraphicFramePr>
          <p:nvPr>
            <p:extLst>
              <p:ext uri="{D42A27DB-BD31-4B8C-83A1-F6EECF244321}">
                <p14:modId xmlns:p14="http://schemas.microsoft.com/office/powerpoint/2010/main" val="768325266"/>
              </p:ext>
            </p:extLst>
          </p:nvPr>
        </p:nvGraphicFramePr>
        <p:xfrm>
          <a:off x="1331640" y="898848"/>
          <a:ext cx="7128792" cy="47531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119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722296930"/>
              </p:ext>
            </p:extLst>
          </p:nvPr>
        </p:nvGraphicFramePr>
        <p:xfrm>
          <a:off x="1403648" y="764705"/>
          <a:ext cx="7272808" cy="504113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fld id="{9AE01BED-D8E1-49C6-9412-EC47A3C5ABFB}" type="slidenum">
              <a:rPr lang="en-US" smtClean="0"/>
              <a:pPr/>
              <a:t>15</a:t>
            </a:fld>
            <a:endParaRPr lang="en-US"/>
          </a:p>
        </p:txBody>
      </p:sp>
      <p:cxnSp>
        <p:nvCxnSpPr>
          <p:cNvPr id="7" name="Straight Arrow Connector 6"/>
          <p:cNvCxnSpPr/>
          <p:nvPr/>
        </p:nvCxnSpPr>
        <p:spPr bwMode="auto">
          <a:xfrm flipV="1">
            <a:off x="4788024" y="1449343"/>
            <a:ext cx="10288" cy="4104457"/>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4" name="TextBox 13"/>
          <p:cNvSpPr txBox="1"/>
          <p:nvPr/>
        </p:nvSpPr>
        <p:spPr>
          <a:xfrm>
            <a:off x="3923928" y="1052736"/>
            <a:ext cx="1512168" cy="246221"/>
          </a:xfrm>
          <a:prstGeom prst="rect">
            <a:avLst/>
          </a:prstGeom>
          <a:noFill/>
        </p:spPr>
        <p:txBody>
          <a:bodyPr wrap="square" rtlCol="0">
            <a:spAutoFit/>
          </a:bodyPr>
          <a:lstStyle/>
          <a:p>
            <a:r>
              <a:rPr lang="en-CA" sz="1000" smtClean="0"/>
              <a:t>Moyenne de l’OCDE : 498 $</a:t>
            </a:r>
            <a:endParaRPr lang="en-CA" sz="1000" dirty="0"/>
          </a:p>
        </p:txBody>
      </p:sp>
      <p:sp>
        <p:nvSpPr>
          <p:cNvPr id="16" name="Rectangle 15"/>
          <p:cNvSpPr/>
          <p:nvPr/>
        </p:nvSpPr>
        <p:spPr>
          <a:xfrm>
            <a:off x="2339752" y="5651956"/>
            <a:ext cx="6588224" cy="307777"/>
          </a:xfrm>
          <a:prstGeom prst="rect">
            <a:avLst/>
          </a:prstGeom>
        </p:spPr>
        <p:txBody>
          <a:bodyPr wrap="square">
            <a:spAutoFit/>
          </a:bodyPr>
          <a:lstStyle/>
          <a:p>
            <a:pPr algn="r"/>
            <a:r>
              <a:rPr lang="en-US" sz="1400" smtClean="0"/>
              <a:t>Source : OCDE 2012</a:t>
            </a:r>
            <a:endParaRPr lang="en-CA" sz="1400" dirty="0"/>
          </a:p>
        </p:txBody>
      </p:sp>
      <p:sp>
        <p:nvSpPr>
          <p:cNvPr id="18"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US" sz="2800" smtClean="0">
                <a:solidFill>
                  <a:schemeClr val="accent4"/>
                </a:solidFill>
              </a:rPr>
              <a:t>…et pas plus au sein de l’OCDE…</a:t>
            </a:r>
            <a:endParaRPr lang="en-US" sz="2800" dirty="0" smtClean="0">
              <a:solidFill>
                <a:schemeClr val="accent4"/>
              </a:solidFill>
            </a:endParaRPr>
          </a:p>
        </p:txBody>
      </p:sp>
    </p:spTree>
    <p:extLst>
      <p:ext uri="{BB962C8B-B14F-4D97-AF65-F5344CB8AC3E}">
        <p14:creationId xmlns:p14="http://schemas.microsoft.com/office/powerpoint/2010/main" val="2437741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en-US" smtClean="0"/>
              <a:pPr/>
              <a:t>16</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9" name="Chart 18"/>
          <p:cNvGraphicFramePr>
            <a:graphicFrameLocks/>
          </p:cNvGraphicFramePr>
          <p:nvPr>
            <p:extLst>
              <p:ext uri="{D42A27DB-BD31-4B8C-83A1-F6EECF244321}">
                <p14:modId xmlns:p14="http://schemas.microsoft.com/office/powerpoint/2010/main" val="4116676023"/>
              </p:ext>
            </p:extLst>
          </p:nvPr>
        </p:nvGraphicFramePr>
        <p:xfrm>
          <a:off x="1547664" y="764704"/>
          <a:ext cx="7215189"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US" sz="2800" smtClean="0">
                <a:solidFill>
                  <a:schemeClr val="accent4"/>
                </a:solidFill>
              </a:rPr>
              <a:t>… et les prix sont définitivement en cause.</a:t>
            </a:r>
            <a:endParaRPr lang="en-US" sz="2800" dirty="0" smtClean="0">
              <a:solidFill>
                <a:schemeClr val="accent4"/>
              </a:solidFill>
            </a:endParaRPr>
          </a:p>
        </p:txBody>
      </p:sp>
    </p:spTree>
    <p:extLst>
      <p:ext uri="{BB962C8B-B14F-4D97-AF65-F5344CB8AC3E}">
        <p14:creationId xmlns:p14="http://schemas.microsoft.com/office/powerpoint/2010/main" val="4017878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lstStyle/>
          <a:p>
            <a:r>
              <a:rPr lang="fr-CA" sz="2800" dirty="0" smtClean="0">
                <a:solidFill>
                  <a:schemeClr val="accent4"/>
                </a:solidFill>
              </a:rPr>
              <a:t>Pourquoi les prix baissent-ils dans d’autres pays?</a:t>
            </a:r>
            <a:endParaRPr lang="fr-CA" sz="2400" b="0" dirty="0" smtClean="0"/>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17</a:t>
            </a:fld>
            <a:endParaRPr lang="fr-CA">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93225388"/>
              </p:ext>
            </p:extLst>
          </p:nvPr>
        </p:nvGraphicFramePr>
        <p:xfrm>
          <a:off x="1115616" y="1628800"/>
          <a:ext cx="7920880" cy="3383280"/>
        </p:xfrm>
        <a:graphic>
          <a:graphicData uri="http://schemas.openxmlformats.org/drawingml/2006/table">
            <a:tbl>
              <a:tblPr firstRow="1" bandRow="1">
                <a:tableStyleId>{5C22544A-7EE6-4342-B048-85BDC9FD1C3A}</a:tableStyleId>
              </a:tblPr>
              <a:tblGrid>
                <a:gridCol w="936104"/>
                <a:gridCol w="720080"/>
                <a:gridCol w="6264696"/>
              </a:tblGrid>
              <a:tr h="276330">
                <a:tc>
                  <a:txBody>
                    <a:bodyPr/>
                    <a:lstStyle/>
                    <a:p>
                      <a:r>
                        <a:rPr lang="fr-CA" sz="1500" noProof="0" dirty="0" smtClean="0"/>
                        <a:t>Pays</a:t>
                      </a:r>
                      <a:endParaRPr lang="fr-CA" sz="1500" noProof="0" dirty="0"/>
                    </a:p>
                  </a:txBody>
                  <a:tcPr/>
                </a:tc>
                <a:tc>
                  <a:txBody>
                    <a:bodyPr/>
                    <a:lstStyle/>
                    <a:p>
                      <a:r>
                        <a:rPr lang="fr-CA" sz="1500" noProof="0" smtClean="0"/>
                        <a:t>Année</a:t>
                      </a:r>
                      <a:endParaRPr lang="fr-CA" sz="1500" noProof="0"/>
                    </a:p>
                  </a:txBody>
                  <a:tcPr/>
                </a:tc>
                <a:tc>
                  <a:txBody>
                    <a:bodyPr/>
                    <a:lstStyle/>
                    <a:p>
                      <a:r>
                        <a:rPr lang="fr-CA" sz="1500" noProof="0" smtClean="0"/>
                        <a:t>Type de réforme</a:t>
                      </a:r>
                      <a:endParaRPr lang="fr-CA" sz="1500" noProof="0"/>
                    </a:p>
                  </a:txBody>
                  <a:tcPr/>
                </a:tc>
              </a:tr>
              <a:tr h="477297">
                <a:tc>
                  <a:txBody>
                    <a:bodyPr/>
                    <a:lstStyle/>
                    <a:p>
                      <a:r>
                        <a:rPr lang="fr-CA" sz="1500" noProof="0" smtClean="0"/>
                        <a:t>R.-U.</a:t>
                      </a:r>
                      <a:endParaRPr lang="fr-CA" sz="1500" noProof="0"/>
                    </a:p>
                  </a:txBody>
                  <a:tcPr/>
                </a:tc>
                <a:tc>
                  <a:txBody>
                    <a:bodyPr/>
                    <a:lstStyle/>
                    <a:p>
                      <a:r>
                        <a:rPr lang="fr-CA" sz="1500" noProof="0" smtClean="0"/>
                        <a:t>2014</a:t>
                      </a:r>
                      <a:endParaRPr lang="fr-CA" sz="1500" noProof="0"/>
                    </a:p>
                  </a:txBody>
                  <a:tcPr/>
                </a:tc>
                <a:tc>
                  <a:txBody>
                    <a:bodyPr/>
                    <a:lstStyle/>
                    <a:p>
                      <a:r>
                        <a:rPr lang="fr-CA" sz="1500" noProof="0" smtClean="0"/>
                        <a:t>Plafonds</a:t>
                      </a:r>
                      <a:r>
                        <a:rPr lang="fr-CA" sz="1500" baseline="0" noProof="0" smtClean="0"/>
                        <a:t> annuels des dépenses publiques, par société – croissance nulle (0 %) au cours des deux années suivantes </a:t>
                      </a:r>
                      <a:endParaRPr lang="fr-CA" sz="1500" noProof="0"/>
                    </a:p>
                  </a:txBody>
                  <a:tcPr/>
                </a:tc>
              </a:tr>
              <a:tr h="477297">
                <a:tc>
                  <a:txBody>
                    <a:bodyPr/>
                    <a:lstStyle/>
                    <a:p>
                      <a:r>
                        <a:rPr lang="fr-CA" sz="1500" noProof="0" smtClean="0"/>
                        <a:t>Suède</a:t>
                      </a:r>
                      <a:endParaRPr lang="fr-CA" sz="1500" noProof="0"/>
                    </a:p>
                  </a:txBody>
                  <a:tcPr/>
                </a:tc>
                <a:tc>
                  <a:txBody>
                    <a:bodyPr/>
                    <a:lstStyle/>
                    <a:p>
                      <a:r>
                        <a:rPr lang="fr-CA" sz="1500" noProof="0" smtClean="0"/>
                        <a:t>2014</a:t>
                      </a:r>
                      <a:endParaRPr lang="fr-CA" sz="1500" noProof="0"/>
                    </a:p>
                  </a:txBody>
                  <a:tcPr/>
                </a:tc>
                <a:tc>
                  <a:txBody>
                    <a:bodyPr/>
                    <a:lstStyle/>
                    <a:p>
                      <a:r>
                        <a:rPr lang="fr-CA" sz="1500" noProof="0" dirty="0" smtClean="0"/>
                        <a:t>Réduction de 7,5 % du prix</a:t>
                      </a:r>
                      <a:r>
                        <a:rPr lang="fr-CA" sz="1500" baseline="0" noProof="0" dirty="0" smtClean="0"/>
                        <a:t> des médicaments sur </a:t>
                      </a:r>
                      <a:r>
                        <a:rPr lang="fr-CA" sz="1500" baseline="0" noProof="0" dirty="0" smtClean="0">
                          <a:solidFill>
                            <a:srgbClr val="003366"/>
                          </a:solidFill>
                        </a:rPr>
                        <a:t>le</a:t>
                      </a:r>
                      <a:r>
                        <a:rPr lang="fr-CA" sz="1500" baseline="0" noProof="0" dirty="0" smtClean="0"/>
                        <a:t> marché depuis plus de 15 ans qui ne font pas l’objet de la concurrence de produits génériques </a:t>
                      </a:r>
                      <a:endParaRPr lang="fr-CA" sz="1500" noProof="0" dirty="0"/>
                    </a:p>
                  </a:txBody>
                  <a:tcPr/>
                </a:tc>
              </a:tr>
              <a:tr h="276330">
                <a:tc>
                  <a:txBody>
                    <a:bodyPr/>
                    <a:lstStyle/>
                    <a:p>
                      <a:r>
                        <a:rPr lang="fr-CA" sz="1500" noProof="0" smtClean="0"/>
                        <a:t>Suisse</a:t>
                      </a:r>
                      <a:endParaRPr lang="fr-CA" sz="1500" noProof="0"/>
                    </a:p>
                  </a:txBody>
                  <a:tcPr/>
                </a:tc>
                <a:tc>
                  <a:txBody>
                    <a:bodyPr/>
                    <a:lstStyle/>
                    <a:p>
                      <a:r>
                        <a:rPr lang="fr-CA" sz="1500" noProof="0" smtClean="0"/>
                        <a:t>2013</a:t>
                      </a:r>
                      <a:endParaRPr lang="fr-CA" sz="1500" noProof="0"/>
                    </a:p>
                  </a:txBody>
                  <a:tcPr/>
                </a:tc>
                <a:tc>
                  <a:txBody>
                    <a:bodyPr/>
                    <a:lstStyle/>
                    <a:p>
                      <a:r>
                        <a:rPr lang="fr-CA" sz="1500" noProof="0" dirty="0" smtClean="0">
                          <a:solidFill>
                            <a:srgbClr val="003366"/>
                          </a:solidFill>
                        </a:rPr>
                        <a:t>Imposition d’une réduction de prix négociée pour 2 500 médicaments</a:t>
                      </a:r>
                      <a:r>
                        <a:rPr lang="fr-CA" sz="1500" baseline="0" noProof="0" dirty="0" smtClean="0">
                          <a:solidFill>
                            <a:srgbClr val="003366"/>
                          </a:solidFill>
                        </a:rPr>
                        <a:t> </a:t>
                      </a:r>
                      <a:endParaRPr lang="fr-CA" sz="1500" noProof="0" dirty="0">
                        <a:solidFill>
                          <a:srgbClr val="003366"/>
                        </a:solidFill>
                      </a:endParaRPr>
                    </a:p>
                  </a:txBody>
                  <a:tcPr/>
                </a:tc>
              </a:tr>
              <a:tr h="477297">
                <a:tc>
                  <a:txBody>
                    <a:bodyPr/>
                    <a:lstStyle/>
                    <a:p>
                      <a:r>
                        <a:rPr lang="fr-CA" sz="1500" noProof="0" smtClean="0"/>
                        <a:t>Italie</a:t>
                      </a:r>
                      <a:endParaRPr lang="fr-CA" sz="1500" noProof="0"/>
                    </a:p>
                  </a:txBody>
                  <a:tcPr/>
                </a:tc>
                <a:tc>
                  <a:txBody>
                    <a:bodyPr/>
                    <a:lstStyle/>
                    <a:p>
                      <a:r>
                        <a:rPr lang="fr-CA" sz="1500" noProof="0" smtClean="0"/>
                        <a:t>2013</a:t>
                      </a:r>
                      <a:endParaRPr lang="fr-CA" sz="1500" noProof="0"/>
                    </a:p>
                  </a:txBody>
                  <a:tcPr/>
                </a:tc>
                <a:tc>
                  <a:txBody>
                    <a:bodyPr/>
                    <a:lstStyle/>
                    <a:p>
                      <a:r>
                        <a:rPr lang="fr-CA" sz="1500" noProof="0" smtClean="0"/>
                        <a:t>Plafond</a:t>
                      </a:r>
                      <a:r>
                        <a:rPr lang="fr-CA" sz="1500" baseline="0" noProof="0" smtClean="0"/>
                        <a:t> de dépenses, remboursement en fonction du rendement, réévaluation des prix aux deux ans</a:t>
                      </a:r>
                      <a:endParaRPr lang="fr-CA" sz="1500" noProof="0"/>
                    </a:p>
                  </a:txBody>
                  <a:tcPr/>
                </a:tc>
              </a:tr>
              <a:tr h="477297">
                <a:tc>
                  <a:txBody>
                    <a:bodyPr/>
                    <a:lstStyle/>
                    <a:p>
                      <a:r>
                        <a:rPr lang="fr-CA" sz="1500" noProof="0" smtClean="0"/>
                        <a:t>France</a:t>
                      </a:r>
                      <a:endParaRPr lang="fr-CA" sz="1500" noProof="0"/>
                    </a:p>
                  </a:txBody>
                  <a:tcPr/>
                </a:tc>
                <a:tc>
                  <a:txBody>
                    <a:bodyPr/>
                    <a:lstStyle/>
                    <a:p>
                      <a:r>
                        <a:rPr lang="fr-CA" sz="1500" noProof="0" smtClean="0"/>
                        <a:t>2012</a:t>
                      </a:r>
                      <a:endParaRPr lang="fr-CA" sz="1500" noProof="0"/>
                    </a:p>
                  </a:txBody>
                  <a:tcPr/>
                </a:tc>
                <a:tc>
                  <a:txBody>
                    <a:bodyPr/>
                    <a:lstStyle/>
                    <a:p>
                      <a:r>
                        <a:rPr lang="fr-CA" sz="1500" noProof="0" smtClean="0"/>
                        <a:t>Examen obligatoire des prix aux</a:t>
                      </a:r>
                      <a:r>
                        <a:rPr lang="fr-CA" sz="1500" baseline="0" noProof="0" smtClean="0"/>
                        <a:t> cinq</a:t>
                      </a:r>
                      <a:r>
                        <a:rPr lang="fr-CA" sz="1500" noProof="0" smtClean="0"/>
                        <a:t> ans, taux de remboursement</a:t>
                      </a:r>
                      <a:r>
                        <a:rPr lang="fr-CA" sz="1500" baseline="0" noProof="0" smtClean="0"/>
                        <a:t> réduits pour les médicaments peu innovants, nouvelles évaluations rigoureuses de la valeur thérapeutique</a:t>
                      </a:r>
                      <a:endParaRPr lang="fr-CA" sz="1500" noProof="0"/>
                    </a:p>
                  </a:txBody>
                  <a:tcPr/>
                </a:tc>
              </a:tr>
              <a:tr h="276330">
                <a:tc>
                  <a:txBody>
                    <a:bodyPr/>
                    <a:lstStyle/>
                    <a:p>
                      <a:r>
                        <a:rPr lang="fr-CA" sz="1500" noProof="0" smtClean="0"/>
                        <a:t>Allemagne</a:t>
                      </a:r>
                      <a:endParaRPr lang="fr-CA" sz="1500" noProof="0"/>
                    </a:p>
                  </a:txBody>
                  <a:tcPr/>
                </a:tc>
                <a:tc>
                  <a:txBody>
                    <a:bodyPr/>
                    <a:lstStyle/>
                    <a:p>
                      <a:r>
                        <a:rPr lang="fr-CA" sz="1500" noProof="0" smtClean="0"/>
                        <a:t>2011</a:t>
                      </a:r>
                      <a:endParaRPr lang="fr-CA" sz="1500" noProof="0"/>
                    </a:p>
                  </a:txBody>
                  <a:tcPr/>
                </a:tc>
                <a:tc>
                  <a:txBody>
                    <a:bodyPr/>
                    <a:lstStyle/>
                    <a:p>
                      <a:r>
                        <a:rPr lang="fr-CA" sz="1500" noProof="0" smtClean="0"/>
                        <a:t>Regroupement des </a:t>
                      </a:r>
                      <a:r>
                        <a:rPr lang="fr-CA" sz="1500" noProof="0" dirty="0" smtClean="0"/>
                        <a:t>rôles</a:t>
                      </a:r>
                      <a:r>
                        <a:rPr lang="fr-CA" sz="1500" baseline="0" noProof="0" dirty="0" smtClean="0"/>
                        <a:t> de réglementation, rabais obligatoires aux régimes publics</a:t>
                      </a:r>
                      <a:endParaRPr lang="fr-CA" sz="1500" noProof="0" dirty="0"/>
                    </a:p>
                  </a:txBody>
                  <a:tcPr/>
                </a:tc>
              </a:tr>
            </a:tbl>
          </a:graphicData>
        </a:graphic>
      </p:graphicFrame>
      <p:sp>
        <p:nvSpPr>
          <p:cNvPr id="7" name="Content Placeholder 2"/>
          <p:cNvSpPr txBox="1">
            <a:spLocks/>
          </p:cNvSpPr>
          <p:nvPr/>
        </p:nvSpPr>
        <p:spPr bwMode="auto">
          <a:xfrm>
            <a:off x="1043608" y="908720"/>
            <a:ext cx="799288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lnSpc>
                <a:spcPts val="1600"/>
              </a:lnSpc>
            </a:pPr>
            <a:r>
              <a:rPr lang="fr-CA" sz="1800" b="0" kern="0" dirty="0" smtClean="0"/>
              <a:t>Entre 2010 et 2012, vingt-trois (23) pays européens ont entamé la planification ou la mise en œuvre d’une réforme importante de leur cadre de réglementation du prix des produits pharmaceutiques.</a:t>
            </a:r>
          </a:p>
        </p:txBody>
      </p:sp>
      <p:sp>
        <p:nvSpPr>
          <p:cNvPr id="8" name="Content Placeholder 2"/>
          <p:cNvSpPr txBox="1">
            <a:spLocks/>
          </p:cNvSpPr>
          <p:nvPr/>
        </p:nvSpPr>
        <p:spPr bwMode="auto">
          <a:xfrm>
            <a:off x="1043608" y="5085184"/>
            <a:ext cx="7992888"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Wingdings" pitchFamily="2" charset="2"/>
              <a:buChar char="§"/>
            </a:pPr>
            <a:endParaRPr lang="fr-CA" sz="1800" kern="0" smtClean="0">
              <a:solidFill>
                <a:schemeClr val="tx1"/>
              </a:solidFill>
            </a:endParaRPr>
          </a:p>
        </p:txBody>
      </p:sp>
    </p:spTree>
    <p:extLst>
      <p:ext uri="{BB962C8B-B14F-4D97-AF65-F5344CB8AC3E}">
        <p14:creationId xmlns:p14="http://schemas.microsoft.com/office/powerpoint/2010/main" val="2439228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lstStyle/>
          <a:p>
            <a:r>
              <a:rPr lang="fr-CA" sz="2800" dirty="0" smtClean="0">
                <a:solidFill>
                  <a:schemeClr val="accent4"/>
                </a:solidFill>
              </a:rPr>
              <a:t>Allemagne : incidence de la loi sur la réforme du marché des produits médicaux (AMNOG)</a:t>
            </a:r>
            <a:endParaRPr lang="fr-CA" sz="2400" b="0" dirty="0" smtClean="0"/>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18</a:t>
            </a:fld>
            <a:endParaRPr lang="fr-CA">
              <a:solidFill>
                <a:srgbClr val="FFFFFF"/>
              </a:solidFill>
            </a:endParaRPr>
          </a:p>
        </p:txBody>
      </p:sp>
      <p:grpSp>
        <p:nvGrpSpPr>
          <p:cNvPr id="9" name="Group 8"/>
          <p:cNvGrpSpPr/>
          <p:nvPr/>
        </p:nvGrpSpPr>
        <p:grpSpPr>
          <a:xfrm>
            <a:off x="1835696" y="836712"/>
            <a:ext cx="7119167" cy="4176464"/>
            <a:chOff x="1835696" y="1268760"/>
            <a:chExt cx="7119167" cy="4176464"/>
          </a:xfrm>
        </p:grpSpPr>
        <p:graphicFrame>
          <p:nvGraphicFramePr>
            <p:cNvPr id="10" name="Chart 9"/>
            <p:cNvGraphicFramePr>
              <a:graphicFrameLocks/>
            </p:cNvGraphicFramePr>
            <p:nvPr>
              <p:extLst>
                <p:ext uri="{D42A27DB-BD31-4B8C-83A1-F6EECF244321}">
                  <p14:modId xmlns:p14="http://schemas.microsoft.com/office/powerpoint/2010/main" val="4109528178"/>
                </p:ext>
              </p:extLst>
            </p:nvPr>
          </p:nvGraphicFramePr>
          <p:xfrm>
            <a:off x="1835696" y="1268760"/>
            <a:ext cx="6120679" cy="417646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bwMode="auto">
            <a:xfrm flipH="1">
              <a:off x="2195736" y="4180628"/>
              <a:ext cx="5616624" cy="0"/>
            </a:xfrm>
            <a:prstGeom prst="line">
              <a:avLst/>
            </a:prstGeom>
            <a:solidFill>
              <a:schemeClr val="accent1"/>
            </a:solidFill>
            <a:ln w="12700" cap="sq" cmpd="sng" algn="ctr">
              <a:solidFill>
                <a:srgbClr val="FF0000"/>
              </a:solidFill>
              <a:prstDash val="solid"/>
              <a:round/>
              <a:headEnd type="none" w="sm" len="sm"/>
              <a:tailEnd type="none" w="sm" len="sm"/>
            </a:ln>
            <a:effectLst/>
          </p:spPr>
        </p:cxnSp>
        <p:sp>
          <p:nvSpPr>
            <p:cNvPr id="12" name="TextBox 11"/>
            <p:cNvSpPr txBox="1"/>
            <p:nvPr/>
          </p:nvSpPr>
          <p:spPr>
            <a:xfrm>
              <a:off x="8090767" y="3985707"/>
              <a:ext cx="864096" cy="369332"/>
            </a:xfrm>
            <a:prstGeom prst="rect">
              <a:avLst/>
            </a:prstGeom>
            <a:noFill/>
          </p:spPr>
          <p:txBody>
            <a:bodyPr wrap="square" rtlCol="0">
              <a:spAutoFit/>
            </a:bodyPr>
            <a:lstStyle/>
            <a:p>
              <a:r>
                <a:rPr lang="fr-CA" smtClean="0"/>
                <a:t>Canada</a:t>
              </a:r>
              <a:endParaRPr lang="fr-CA"/>
            </a:p>
          </p:txBody>
        </p:sp>
      </p:grpSp>
      <p:sp>
        <p:nvSpPr>
          <p:cNvPr id="13" name="Content Placeholder 2"/>
          <p:cNvSpPr txBox="1">
            <a:spLocks/>
          </p:cNvSpPr>
          <p:nvPr/>
        </p:nvSpPr>
        <p:spPr bwMode="auto">
          <a:xfrm>
            <a:off x="1043608" y="5229200"/>
            <a:ext cx="7992888"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lnSpc>
                <a:spcPts val="1600"/>
              </a:lnSpc>
            </a:pPr>
            <a:r>
              <a:rPr lang="fr-CA" sz="1800" b="0" kern="0" dirty="0" smtClean="0"/>
              <a:t>La réforme « AMNOG » 2011 devrait </a:t>
            </a:r>
            <a:r>
              <a:rPr lang="fr-CA" sz="1800" b="0" kern="0" smtClean="0"/>
              <a:t>permettre d’économiser deux </a:t>
            </a:r>
            <a:r>
              <a:rPr lang="fr-CA" sz="1800" b="0" kern="0" dirty="0" smtClean="0"/>
              <a:t>milliards d’euros par année; elle a déjà permis de réduire de 23 %, en moyenne, le prix des 25 marques de médicaments les plus vendues.   </a:t>
            </a:r>
          </a:p>
          <a:p>
            <a:pPr marL="0" indent="0">
              <a:buNone/>
            </a:pPr>
            <a:endParaRPr lang="fr-CA" sz="1800" kern="0" dirty="0" smtClean="0">
              <a:solidFill>
                <a:schemeClr val="tx1"/>
              </a:solidFill>
            </a:endParaRPr>
          </a:p>
          <a:p>
            <a:pPr>
              <a:buFont typeface="Wingdings" pitchFamily="2" charset="2"/>
              <a:buChar char="§"/>
            </a:pPr>
            <a:endParaRPr lang="fr-CA" sz="1800" kern="0" dirty="0" smtClean="0">
              <a:solidFill>
                <a:schemeClr val="tx1"/>
              </a:solidFill>
            </a:endParaRPr>
          </a:p>
        </p:txBody>
      </p:sp>
    </p:spTree>
    <p:extLst>
      <p:ext uri="{BB962C8B-B14F-4D97-AF65-F5344CB8AC3E}">
        <p14:creationId xmlns:p14="http://schemas.microsoft.com/office/powerpoint/2010/main" val="1967646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fr-CA" smtClean="0"/>
              <a:pPr/>
              <a:t>19</a:t>
            </a:fld>
            <a:endParaRPr lang="fr-CA"/>
          </a:p>
        </p:txBody>
      </p:sp>
      <p:graphicFrame>
        <p:nvGraphicFramePr>
          <p:cNvPr id="11" name="Chart 10"/>
          <p:cNvGraphicFramePr>
            <a:graphicFrameLocks/>
          </p:cNvGraphicFramePr>
          <p:nvPr>
            <p:extLst>
              <p:ext uri="{D42A27DB-BD31-4B8C-83A1-F6EECF244321}">
                <p14:modId xmlns:p14="http://schemas.microsoft.com/office/powerpoint/2010/main" val="88008069"/>
              </p:ext>
            </p:extLst>
          </p:nvPr>
        </p:nvGraphicFramePr>
        <p:xfrm>
          <a:off x="1331640" y="836712"/>
          <a:ext cx="7215189"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fr-CA" sz="2800" smtClean="0">
                <a:solidFill>
                  <a:schemeClr val="accent4"/>
                </a:solidFill>
              </a:rPr>
              <a:t>À mesure que les prix augmentent, les dépenses en R et D diminuent </a:t>
            </a:r>
          </a:p>
        </p:txBody>
      </p:sp>
    </p:spTree>
    <p:extLst>
      <p:ext uri="{BB962C8B-B14F-4D97-AF65-F5344CB8AC3E}">
        <p14:creationId xmlns:p14="http://schemas.microsoft.com/office/powerpoint/2010/main" val="1945241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nchor="ctr"/>
          <a:lstStyle/>
          <a:p>
            <a:r>
              <a:rPr lang="fr-CA" sz="2800" dirty="0" smtClean="0">
                <a:solidFill>
                  <a:srgbClr val="002060"/>
                </a:solidFill>
              </a:rPr>
              <a:t>Régime d’établissement des prix et de remboursement des dépenses au Canada</a:t>
            </a:r>
          </a:p>
        </p:txBody>
      </p:sp>
      <p:sp>
        <p:nvSpPr>
          <p:cNvPr id="27650" name="Content Placeholder 2"/>
          <p:cNvSpPr>
            <a:spLocks noGrp="1"/>
          </p:cNvSpPr>
          <p:nvPr>
            <p:ph idx="1"/>
          </p:nvPr>
        </p:nvSpPr>
        <p:spPr>
          <a:xfrm>
            <a:off x="1043608" y="1124744"/>
            <a:ext cx="7848600" cy="4968552"/>
          </a:xfrm>
        </p:spPr>
        <p:txBody>
          <a:bodyPr/>
          <a:lstStyle/>
          <a:p>
            <a:pPr>
              <a:lnSpc>
                <a:spcPts val="1600"/>
              </a:lnSpc>
            </a:pPr>
            <a:r>
              <a:rPr lang="fr-CA" sz="1800" b="0" dirty="0" smtClean="0"/>
              <a:t>Le Canada est le seul pays développé disposant d’un régime d’assurance-santé public universel qui ne couvre pas les médicaments d’ordonnance. </a:t>
            </a:r>
          </a:p>
          <a:p>
            <a:pPr>
              <a:lnSpc>
                <a:spcPts val="1600"/>
              </a:lnSpc>
            </a:pPr>
            <a:endParaRPr lang="fr-CA" sz="1800" b="0" dirty="0" smtClean="0"/>
          </a:p>
          <a:p>
            <a:pPr>
              <a:lnSpc>
                <a:spcPts val="1600"/>
              </a:lnSpc>
            </a:pPr>
            <a:r>
              <a:rPr lang="fr-CA" sz="1800" b="0" dirty="0" smtClean="0"/>
              <a:t>Sa situation est unique, puisque le Canada est le seul à ne pas avoir de négociateur national dans le secteur pharmaceutique ni de liste de médicaments assurés pour la population. </a:t>
            </a:r>
          </a:p>
          <a:p>
            <a:pPr>
              <a:lnSpc>
                <a:spcPts val="1600"/>
              </a:lnSpc>
            </a:pPr>
            <a:endParaRPr lang="fr-CA" sz="1800" b="0" dirty="0" smtClean="0"/>
          </a:p>
          <a:p>
            <a:pPr>
              <a:lnSpc>
                <a:spcPts val="1600"/>
              </a:lnSpc>
            </a:pPr>
            <a:r>
              <a:rPr lang="fr-CA" sz="1800" b="0" dirty="0" smtClean="0"/>
              <a:t>À l’échelle fédérale, le CEPMB examine les médicaments brevetés et fixe des prix plafond en fonction de l’amélioration thérapeutique, des prix établis au pays et des prix du « </a:t>
            </a:r>
            <a:r>
              <a:rPr lang="fr-CA" sz="1800" dirty="0" smtClean="0"/>
              <a:t>CEPMB-7 </a:t>
            </a:r>
            <a:r>
              <a:rPr lang="fr-CA" sz="1800" b="0" dirty="0" smtClean="0"/>
              <a:t>».* </a:t>
            </a:r>
          </a:p>
          <a:p>
            <a:pPr>
              <a:lnSpc>
                <a:spcPts val="1600"/>
              </a:lnSpc>
            </a:pPr>
            <a:endParaRPr lang="fr-CA" sz="1800" b="0" dirty="0" smtClean="0"/>
          </a:p>
          <a:p>
            <a:pPr>
              <a:lnSpc>
                <a:spcPts val="1600"/>
              </a:lnSpc>
            </a:pPr>
            <a:r>
              <a:rPr lang="fr-CA" sz="1800" b="0" dirty="0" smtClean="0"/>
              <a:t>À l’échelle provinciale, l’ACMTS examine les avantages thérapeutiques des médicaments ainsi que leur rentabilité, et formule des recommandations quant au remboursement des payeurs publics participants. </a:t>
            </a:r>
          </a:p>
          <a:p>
            <a:pPr lvl="0">
              <a:lnSpc>
                <a:spcPts val="1600"/>
              </a:lnSpc>
            </a:pPr>
            <a:endParaRPr lang="fr-CA" sz="1800" i="1" dirty="0" smtClean="0"/>
          </a:p>
          <a:p>
            <a:pPr marL="0" indent="0">
              <a:lnSpc>
                <a:spcPts val="1600"/>
              </a:lnSpc>
              <a:buNone/>
              <a:defRPr/>
            </a:pPr>
            <a:endParaRPr lang="fr-CA" sz="1800" b="0" i="1" dirty="0" smtClean="0">
              <a:solidFill>
                <a:srgbClr val="345A98"/>
              </a:solidFill>
            </a:endParaRPr>
          </a:p>
          <a:p>
            <a:pPr>
              <a:lnSpc>
                <a:spcPts val="1600"/>
              </a:lnSpc>
              <a:defRPr/>
            </a:pPr>
            <a:endParaRPr lang="fr-CA" sz="1800" b="0" i="1" dirty="0" smtClean="0">
              <a:solidFill>
                <a:srgbClr val="345A98"/>
              </a:solidFill>
            </a:endParaRPr>
          </a:p>
          <a:p>
            <a:pPr>
              <a:lnSpc>
                <a:spcPts val="1600"/>
              </a:lnSpc>
              <a:defRPr/>
            </a:pPr>
            <a:endParaRPr lang="fr-CA" sz="1800" b="0" i="1" dirty="0" smtClean="0">
              <a:solidFill>
                <a:srgbClr val="345A98"/>
              </a:solidFill>
            </a:endParaRPr>
          </a:p>
          <a:p>
            <a:pPr>
              <a:lnSpc>
                <a:spcPts val="1600"/>
              </a:lnSpc>
              <a:defRPr/>
            </a:pPr>
            <a:endParaRPr lang="fr-CA" sz="1800" b="0" i="1" dirty="0" smtClean="0">
              <a:solidFill>
                <a:srgbClr val="345A98"/>
              </a:solidFill>
            </a:endParaRPr>
          </a:p>
          <a:p>
            <a:pPr>
              <a:lnSpc>
                <a:spcPts val="1600"/>
              </a:lnSpc>
              <a:defRPr/>
            </a:pPr>
            <a:endParaRPr lang="fr-CA" sz="1800" b="0" i="1" dirty="0" smtClean="0">
              <a:solidFill>
                <a:srgbClr val="345A98"/>
              </a:solidFill>
            </a:endParaRPr>
          </a:p>
          <a:p>
            <a:pPr marL="0" indent="0">
              <a:lnSpc>
                <a:spcPts val="1600"/>
              </a:lnSpc>
              <a:buNone/>
              <a:defRPr/>
            </a:pPr>
            <a:endParaRPr lang="fr-CA" sz="1800" b="0" i="1" dirty="0">
              <a:solidFill>
                <a:srgbClr val="345A98"/>
              </a:solidFill>
            </a:endParaRPr>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2</a:t>
            </a:fld>
            <a:endParaRPr lang="fr-CA">
              <a:solidFill>
                <a:srgbClr val="FFFFFF"/>
              </a:solidFill>
            </a:endParaRPr>
          </a:p>
        </p:txBody>
      </p:sp>
    </p:spTree>
    <p:extLst>
      <p:ext uri="{BB962C8B-B14F-4D97-AF65-F5344CB8AC3E}">
        <p14:creationId xmlns:p14="http://schemas.microsoft.com/office/powerpoint/2010/main" val="2568660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Pourquoi est-ce ainsi?   </a:t>
            </a: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043880" y="980728"/>
            <a:ext cx="7848600" cy="4968552"/>
          </a:xfrm>
        </p:spPr>
        <p:txBody>
          <a:bodyPr/>
          <a:lstStyle/>
          <a:p>
            <a:pPr marL="0" indent="0">
              <a:lnSpc>
                <a:spcPts val="1600"/>
              </a:lnSpc>
              <a:buNone/>
            </a:pPr>
            <a:r>
              <a:rPr lang="fr-CA" sz="1800" dirty="0" smtClean="0"/>
              <a:t>R et D</a:t>
            </a:r>
          </a:p>
          <a:p>
            <a:pPr>
              <a:lnSpc>
                <a:spcPts val="1600"/>
              </a:lnSpc>
              <a:buFont typeface="Wingdings" pitchFamily="2" charset="2"/>
              <a:buChar char="§"/>
            </a:pPr>
            <a:endParaRPr lang="fr-CA" sz="1800" b="0" dirty="0" smtClean="0"/>
          </a:p>
          <a:p>
            <a:pPr>
              <a:lnSpc>
                <a:spcPts val="1600"/>
              </a:lnSpc>
              <a:buFont typeface="Wingdings" pitchFamily="2" charset="2"/>
              <a:buChar char="§"/>
            </a:pPr>
            <a:r>
              <a:rPr lang="fr-CA" sz="1800" b="0" dirty="0" smtClean="0"/>
              <a:t>Les données probantes n’appuient pas le lien présumé entre les prix, la PI</a:t>
            </a:r>
            <a:r>
              <a:rPr lang="fr-CA" sz="1800" b="0" dirty="0" smtClean="0">
                <a:solidFill>
                  <a:srgbClr val="FF0000"/>
                </a:solidFill>
              </a:rPr>
              <a:t> </a:t>
            </a:r>
            <a:r>
              <a:rPr lang="fr-CA" sz="1800" b="0" dirty="0" smtClean="0"/>
              <a:t>et la R et D.  </a:t>
            </a:r>
          </a:p>
          <a:p>
            <a:pPr>
              <a:lnSpc>
                <a:spcPts val="1600"/>
              </a:lnSpc>
              <a:buFont typeface="Wingdings" pitchFamily="2" charset="2"/>
              <a:buChar char="§"/>
            </a:pPr>
            <a:endParaRPr lang="fr-CA" sz="1800" b="0" dirty="0" smtClean="0"/>
          </a:p>
          <a:p>
            <a:pPr>
              <a:lnSpc>
                <a:spcPts val="1600"/>
              </a:lnSpc>
              <a:buFont typeface="Wingdings" pitchFamily="2" charset="2"/>
              <a:buChar char="§"/>
            </a:pPr>
            <a:r>
              <a:rPr lang="fr-CA" sz="1800" b="0" dirty="0" smtClean="0"/>
              <a:t>D’autres facteurs, comme l’emplacement du siège social, la capacité scientifique, l’infrastructure pour les essais cliniques et la densité de la population, semblent être de meilleurs prédicteurs des visées de la R et D dans le secteur pharmaceutique. </a:t>
            </a:r>
          </a:p>
          <a:p>
            <a:pPr marL="0" indent="0">
              <a:lnSpc>
                <a:spcPts val="1600"/>
              </a:lnSpc>
              <a:buNone/>
            </a:pPr>
            <a:endParaRPr lang="fr-CA" sz="1800" b="0" dirty="0" smtClean="0"/>
          </a:p>
          <a:p>
            <a:pPr marL="0" indent="0">
              <a:lnSpc>
                <a:spcPts val="1600"/>
              </a:lnSpc>
              <a:buNone/>
            </a:pPr>
            <a:r>
              <a:rPr lang="fr-CA" sz="1800" dirty="0" smtClean="0"/>
              <a:t>Prix</a:t>
            </a:r>
          </a:p>
          <a:p>
            <a:pPr>
              <a:lnSpc>
                <a:spcPts val="1600"/>
              </a:lnSpc>
              <a:buFont typeface="Wingdings" pitchFamily="2" charset="2"/>
              <a:buChar char="§"/>
            </a:pPr>
            <a:endParaRPr lang="fr-CA" sz="1800" b="0" dirty="0" smtClean="0"/>
          </a:p>
          <a:p>
            <a:pPr>
              <a:lnSpc>
                <a:spcPts val="1600"/>
              </a:lnSpc>
              <a:buFont typeface="Wingdings" pitchFamily="2" charset="2"/>
              <a:buChar char="§"/>
            </a:pPr>
            <a:r>
              <a:rPr lang="fr-CA" sz="1800" b="0" dirty="0" smtClean="0"/>
              <a:t>Les pays de l’UE prennent des mesures rigoureuses pour contrôler le prix des médicaments.  </a:t>
            </a:r>
          </a:p>
          <a:p>
            <a:pPr>
              <a:lnSpc>
                <a:spcPts val="1600"/>
              </a:lnSpc>
              <a:buFont typeface="Wingdings" pitchFamily="2" charset="2"/>
              <a:buChar char="§"/>
            </a:pPr>
            <a:endParaRPr lang="fr-CA" sz="1800" b="0" dirty="0" smtClean="0"/>
          </a:p>
          <a:p>
            <a:pPr>
              <a:lnSpc>
                <a:spcPts val="1600"/>
              </a:lnSpc>
              <a:buFont typeface="Wingdings" pitchFamily="2" charset="2"/>
              <a:buChar char="§"/>
            </a:pPr>
            <a:r>
              <a:rPr lang="fr-CA" sz="1800" b="0" dirty="0" smtClean="0"/>
              <a:t>Il n’y a pas d’autorité nationale en matière d’achat au Canada, et les décisions clés qui ont une incidence sur les prix sont prises de façon indépendante par différents intervenants FPT. </a:t>
            </a:r>
          </a:p>
          <a:p>
            <a:pPr>
              <a:lnSpc>
                <a:spcPts val="1600"/>
              </a:lnSpc>
              <a:buFont typeface="Wingdings" pitchFamily="2" charset="2"/>
              <a:buChar char="§"/>
            </a:pPr>
            <a:endParaRPr lang="fr-CA" sz="1800" b="0" dirty="0" smtClean="0"/>
          </a:p>
          <a:p>
            <a:pPr>
              <a:lnSpc>
                <a:spcPts val="1600"/>
              </a:lnSpc>
              <a:buFont typeface="Wingdings" pitchFamily="2" charset="2"/>
              <a:buChar char="§"/>
            </a:pPr>
            <a:r>
              <a:rPr lang="fr-CA" sz="1800" b="0" dirty="0" smtClean="0"/>
              <a:t>Le régime du CEPMB ne suit pas les tendances internationales ou industrielles. </a:t>
            </a:r>
          </a:p>
          <a:p>
            <a:pPr>
              <a:lnSpc>
                <a:spcPts val="1600"/>
              </a:lnSpc>
              <a:buFont typeface="Wingdings" pitchFamily="2" charset="2"/>
              <a:buChar char="§"/>
            </a:pPr>
            <a:endParaRPr lang="fr-CA" sz="1800" b="0" dirty="0" smtClean="0"/>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20</a:t>
            </a:fld>
            <a:endParaRPr lang="fr-CA">
              <a:solidFill>
                <a:srgbClr val="FFFFFF"/>
              </a:solidFill>
            </a:endParaRPr>
          </a:p>
        </p:txBody>
      </p:sp>
    </p:spTree>
    <p:extLst>
      <p:ext uri="{BB962C8B-B14F-4D97-AF65-F5344CB8AC3E}">
        <p14:creationId xmlns:p14="http://schemas.microsoft.com/office/powerpoint/2010/main" val="939963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accent4"/>
                </a:solidFill>
              </a:rPr>
              <a:t>Les payeurs se préoccupent de la durabilité </a:t>
            </a:r>
            <a:r>
              <a:rPr lang="fr-CA" sz="2400" dirty="0" smtClean="0">
                <a:solidFill>
                  <a:schemeClr val="tx1"/>
                </a:solidFill>
              </a:rPr>
              <a:t>			</a:t>
            </a:r>
            <a:endParaRPr lang="fr-CA" sz="280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pPr/>
              <a:t>21</a:t>
            </a:fld>
            <a:endParaRPr lang="en-US"/>
          </a:p>
        </p:txBody>
      </p:sp>
      <p:sp>
        <p:nvSpPr>
          <p:cNvPr id="6" name="Content Placeholder 2"/>
          <p:cNvSpPr>
            <a:spLocks noGrp="1"/>
          </p:cNvSpPr>
          <p:nvPr>
            <p:ph idx="1"/>
          </p:nvPr>
        </p:nvSpPr>
        <p:spPr>
          <a:xfrm>
            <a:off x="1043608" y="836712"/>
            <a:ext cx="7992888" cy="5040560"/>
          </a:xfrm>
        </p:spPr>
        <p:txBody>
          <a:bodyPr/>
          <a:lstStyle/>
          <a:p>
            <a:pPr marL="342900" lvl="1" indent="0">
              <a:buNone/>
            </a:pPr>
            <a:r>
              <a:rPr lang="fr-CA" sz="1800" b="1" i="1" dirty="0" smtClean="0"/>
              <a:t>« Les programmes (régimes provinciaux d’assurance-médicaments) doivent de plus en plus composer avec des restrictions financières extrêmes. La croissance observée dans certaines catégories de médicaments est bien loin de ce qui était anticipé il y a quatre ou cinq ans. » </a:t>
            </a:r>
            <a:r>
              <a:rPr lang="fr-CA" sz="1300" dirty="0" smtClean="0"/>
              <a:t>[traduction]</a:t>
            </a:r>
          </a:p>
          <a:p>
            <a:pPr marL="342900" lvl="1" indent="0">
              <a:buNone/>
            </a:pPr>
            <a:r>
              <a:rPr lang="fr-CA" sz="1800" b="1" i="1" dirty="0" smtClean="0"/>
              <a:t> </a:t>
            </a:r>
            <a:endParaRPr lang="fr-CA" sz="1600" b="1" i="1" dirty="0" smtClean="0"/>
          </a:p>
          <a:p>
            <a:pPr lvl="3"/>
            <a:r>
              <a:rPr lang="fr-CA" dirty="0" smtClean="0"/>
              <a:t>Fred Horne, ministre de la Santé de l’Alberta, Symposium de l’ACMTS, 7 avril 2014</a:t>
            </a:r>
          </a:p>
          <a:p>
            <a:pPr marL="342900" lvl="1" indent="0">
              <a:buNone/>
            </a:pPr>
            <a:endParaRPr lang="fr-CA" sz="1800" i="1" dirty="0" smtClean="0"/>
          </a:p>
          <a:p>
            <a:pPr marL="342900" lvl="1" indent="0">
              <a:buNone/>
            </a:pPr>
            <a:r>
              <a:rPr lang="fr-CA" sz="1800" b="1" i="1" dirty="0" smtClean="0"/>
              <a:t>« Nous sommes rendus au point où la pérennité de la couverture d’importants  médicaments d’ordonnance est menacée pour un grand nombre de Canadiens.    Au cours des dernières années, le nombre de médicaments très coûteux pour le traitement de maladies génétiques, de cancers et de maladies auto-immunes a considérablement augmenté… et il semble que cette tendance persistera. » </a:t>
            </a:r>
            <a:r>
              <a:rPr lang="fr-CA" sz="1300" dirty="0" smtClean="0"/>
              <a:t>[traduction]</a:t>
            </a:r>
          </a:p>
          <a:p>
            <a:pPr marL="342900" lvl="1" indent="0">
              <a:buNone/>
            </a:pPr>
            <a:r>
              <a:rPr lang="fr-CA" sz="1300" dirty="0" smtClean="0"/>
              <a:t> </a:t>
            </a:r>
          </a:p>
          <a:p>
            <a:pPr lvl="3"/>
            <a:r>
              <a:rPr lang="fr-CA" b="0" dirty="0" smtClean="0"/>
              <a:t>Frank </a:t>
            </a:r>
            <a:r>
              <a:rPr lang="fr-CA" b="0" dirty="0" err="1" smtClean="0"/>
              <a:t>Swedlove</a:t>
            </a:r>
            <a:r>
              <a:rPr lang="fr-CA" b="0" dirty="0" smtClean="0"/>
              <a:t>, président de l’ACCAP, deuxième Sommet sur la santé et les soins de santé durables du </a:t>
            </a:r>
            <a:r>
              <a:rPr lang="fr-CA" b="0" dirty="0" err="1" smtClean="0"/>
              <a:t>Conference</a:t>
            </a:r>
            <a:r>
              <a:rPr lang="fr-CA" b="0" dirty="0" smtClean="0"/>
              <a:t> </a:t>
            </a:r>
            <a:r>
              <a:rPr lang="fr-CA" b="0" dirty="0" err="1" smtClean="0"/>
              <a:t>Board</a:t>
            </a:r>
            <a:r>
              <a:rPr lang="fr-CA" b="0" dirty="0" smtClean="0"/>
              <a:t>, 30 octobre 2013</a:t>
            </a:r>
          </a:p>
          <a:p>
            <a:pPr>
              <a:buFont typeface="Wingdings" pitchFamily="2" charset="2"/>
              <a:buChar char="§"/>
            </a:pPr>
            <a:endParaRPr lang="fr-CA" sz="1800" dirty="0" smtClean="0">
              <a:solidFill>
                <a:schemeClr val="tx1"/>
              </a:solidFill>
            </a:endParaRPr>
          </a:p>
        </p:txBody>
      </p:sp>
    </p:spTree>
    <p:extLst>
      <p:ext uri="{BB962C8B-B14F-4D97-AF65-F5344CB8AC3E}">
        <p14:creationId xmlns:p14="http://schemas.microsoft.com/office/powerpoint/2010/main" val="3610190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lstStyle/>
          <a:p>
            <a:r>
              <a:rPr lang="fr-CA" sz="2800" dirty="0" smtClean="0">
                <a:solidFill>
                  <a:schemeClr val="accent4"/>
                </a:solidFill>
              </a:rPr>
              <a:t>Quelles sont les prochaines étapes pour le CEPMB? </a:t>
            </a:r>
            <a:endParaRPr lang="fr-CA" sz="2400" b="0" dirty="0" smtClean="0"/>
          </a:p>
        </p:txBody>
      </p:sp>
      <p:sp>
        <p:nvSpPr>
          <p:cNvPr id="27650" name="Content Placeholder 2"/>
          <p:cNvSpPr>
            <a:spLocks noGrp="1"/>
          </p:cNvSpPr>
          <p:nvPr>
            <p:ph idx="1"/>
          </p:nvPr>
        </p:nvSpPr>
        <p:spPr>
          <a:xfrm>
            <a:off x="1043608" y="836712"/>
            <a:ext cx="7848600" cy="4896544"/>
          </a:xfrm>
        </p:spPr>
        <p:txBody>
          <a:bodyPr/>
          <a:lstStyle/>
          <a:p>
            <a:pPr>
              <a:lnSpc>
                <a:spcPts val="1600"/>
              </a:lnSpc>
            </a:pPr>
            <a:r>
              <a:rPr lang="fr-CA" sz="1800" b="0" dirty="0" smtClean="0"/>
              <a:t>En 1987, le Canada a exprimé sa volonté de payer sa « juste part » des coûts de développement de médicaments à l’échelle internationale avec l’adoption d’une politique sur les médicaments brevetés, le projet de loi C-22 d’alors. </a:t>
            </a:r>
          </a:p>
          <a:p>
            <a:pPr marL="0" indent="0">
              <a:lnSpc>
                <a:spcPts val="1600"/>
              </a:lnSpc>
              <a:buNone/>
            </a:pPr>
            <a:endParaRPr lang="fr-CA" sz="1800" b="0" dirty="0" smtClean="0"/>
          </a:p>
          <a:p>
            <a:pPr>
              <a:lnSpc>
                <a:spcPts val="1600"/>
              </a:lnSpc>
            </a:pPr>
            <a:r>
              <a:rPr lang="fr-CA" sz="1800" b="0" dirty="0" smtClean="0"/>
              <a:t>Ce projet de loi a aussi établi le CEPMB comme « pilier » de la protection du consommateur de la politique. </a:t>
            </a:r>
          </a:p>
          <a:p>
            <a:pPr>
              <a:lnSpc>
                <a:spcPts val="1600"/>
              </a:lnSpc>
            </a:pPr>
            <a:endParaRPr lang="fr-CA" sz="1800" b="0" dirty="0" smtClean="0"/>
          </a:p>
          <a:p>
            <a:pPr>
              <a:lnSpc>
                <a:spcPts val="1600"/>
              </a:lnSpc>
            </a:pPr>
            <a:r>
              <a:rPr lang="fr-CA" sz="1800" b="0" dirty="0" smtClean="0"/>
              <a:t>Le CEPMB-7 a été retenu sur la foi de l’hypothèse qu’en offrant des prix « justes » et des droits de brevet comparables, le Canada pourrait « rivaliser » avec ces pays sur le plan de la R et D. </a:t>
            </a:r>
          </a:p>
          <a:p>
            <a:pPr>
              <a:lnSpc>
                <a:spcPts val="1600"/>
              </a:lnSpc>
            </a:pPr>
            <a:endParaRPr lang="fr-CA" sz="1800" b="0" dirty="0" smtClean="0"/>
          </a:p>
          <a:p>
            <a:pPr>
              <a:lnSpc>
                <a:spcPts val="1600"/>
              </a:lnSpc>
            </a:pPr>
            <a:r>
              <a:rPr lang="fr-CA" sz="1800" b="0" dirty="0" smtClean="0"/>
              <a:t>Maintenant que le Canada approche le deuxième rang des prix les plus élevés du CEPMB-7 et que les activités de R et D atteignent un plancher record, cette hypothèse est remise en question, tout comme la pertinence du CEPMB. </a:t>
            </a:r>
          </a:p>
          <a:p>
            <a:pPr>
              <a:lnSpc>
                <a:spcPts val="1600"/>
              </a:lnSpc>
            </a:pPr>
            <a:endParaRPr lang="fr-CA" sz="1800" b="0" dirty="0" smtClean="0"/>
          </a:p>
          <a:p>
            <a:pPr>
              <a:lnSpc>
                <a:spcPts val="1600"/>
              </a:lnSpc>
            </a:pPr>
            <a:r>
              <a:rPr lang="fr-CA" sz="1800" b="0" dirty="0" smtClean="0"/>
              <a:t>Il est temps de revoir le cadre du CEPMB à la lumière des changements à l’AECG, des préoccupations à l’égard de la durabilité et des priorités du gouvernement du Canada (p. ex. écart de prix, défense des intérêts des consommateurs). </a:t>
            </a:r>
          </a:p>
          <a:p>
            <a:pPr marL="0" indent="0">
              <a:lnSpc>
                <a:spcPts val="1600"/>
              </a:lnSpc>
              <a:buNone/>
            </a:pPr>
            <a:endParaRPr lang="fr-CA" sz="1800" b="0" dirty="0" smtClean="0"/>
          </a:p>
          <a:p>
            <a:pPr marL="0" indent="0">
              <a:lnSpc>
                <a:spcPts val="1600"/>
              </a:lnSpc>
              <a:buNone/>
            </a:pPr>
            <a:endParaRPr lang="fr-CA" sz="1800" dirty="0" smtClean="0"/>
          </a:p>
          <a:p>
            <a:pPr marL="0" indent="0">
              <a:lnSpc>
                <a:spcPts val="1600"/>
              </a:lnSpc>
              <a:buNone/>
            </a:pPr>
            <a:r>
              <a:rPr lang="fr-CA" sz="1800" dirty="0" smtClean="0"/>
              <a:t>Ne manquez pas la publication d’un nouveau plan stratégique triennal du CEPMB au printemps 2015.</a:t>
            </a:r>
            <a:endParaRPr lang="fr-CA" sz="1800" dirty="0"/>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22</a:t>
            </a:fld>
            <a:endParaRPr lang="fr-CA">
              <a:solidFill>
                <a:srgbClr val="FFFFFF"/>
              </a:solidFill>
            </a:endParaRPr>
          </a:p>
        </p:txBody>
      </p:sp>
    </p:spTree>
    <p:extLst>
      <p:ext uri="{BB962C8B-B14F-4D97-AF65-F5344CB8AC3E}">
        <p14:creationId xmlns:p14="http://schemas.microsoft.com/office/powerpoint/2010/main" val="1204239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a:xfrm>
            <a:off x="1115615" y="755424"/>
            <a:ext cx="7632849" cy="1233416"/>
          </a:xfrm>
        </p:spPr>
        <p:txBody>
          <a:bodyPr/>
          <a:lstStyle/>
          <a:p>
            <a:pPr algn="ctr">
              <a:buFont typeface="Wingdings" pitchFamily="-60" charset="2"/>
              <a:buNone/>
            </a:pPr>
            <a:r>
              <a:rPr lang="en-US" sz="3600" dirty="0" smtClean="0">
                <a:solidFill>
                  <a:schemeClr val="tx1"/>
                </a:solidFill>
              </a:rPr>
              <a:t>Merci</a:t>
            </a:r>
          </a:p>
          <a:p>
            <a:pPr algn="ctr">
              <a:buFont typeface="Wingdings" pitchFamily="-60" charset="2"/>
              <a:buNone/>
            </a:pPr>
            <a:endParaRPr lang="en-US" sz="3600" dirty="0" smtClean="0">
              <a:solidFill>
                <a:schemeClr val="tx1"/>
              </a:solidFill>
            </a:endParaRPr>
          </a:p>
          <a:p>
            <a:pPr algn="ctr">
              <a:buNone/>
            </a:pPr>
            <a:r>
              <a:rPr lang="en-US" sz="3600" dirty="0" smtClean="0">
                <a:solidFill>
                  <a:schemeClr val="tx1"/>
                </a:solidFill>
                <a:hlinkClick r:id="rId3"/>
              </a:rPr>
              <a:t>www.pmprb-cepmb.gc.ca</a:t>
            </a:r>
            <a:endParaRPr lang="en-US" sz="3600" dirty="0" smtClean="0">
              <a:solidFill>
                <a:schemeClr val="tx1"/>
              </a:solidFill>
            </a:endParaRPr>
          </a:p>
          <a:p>
            <a:pPr algn="ctr">
              <a:buNone/>
            </a:pPr>
            <a:endParaRPr lang="en-US" dirty="0" smtClean="0">
              <a:solidFill>
                <a:schemeClr val="tx1"/>
              </a:solidFill>
            </a:endParaRPr>
          </a:p>
          <a:p>
            <a:pPr algn="ctr">
              <a:buNone/>
            </a:pPr>
            <a:r>
              <a:rPr lang="en-US" dirty="0" smtClean="0">
                <a:solidFill>
                  <a:schemeClr val="tx1"/>
                </a:solidFill>
              </a:rPr>
              <a:t>Twitter : @PMPRB_CEPMB</a:t>
            </a:r>
          </a:p>
        </p:txBody>
      </p:sp>
      <p:sp>
        <p:nvSpPr>
          <p:cNvPr id="50178" name="Slide Number Placeholder 3"/>
          <p:cNvSpPr txBox="1">
            <a:spLocks noGrp="1"/>
          </p:cNvSpPr>
          <p:nvPr/>
        </p:nvSpPr>
        <p:spPr bwMode="auto">
          <a:xfrm>
            <a:off x="152400" y="6245225"/>
            <a:ext cx="609600" cy="476250"/>
          </a:xfrm>
          <a:prstGeom prst="rect">
            <a:avLst/>
          </a:prstGeom>
          <a:noFill/>
          <a:ln w="9525">
            <a:noFill/>
            <a:miter lim="800000"/>
            <a:headEnd/>
            <a:tailEnd/>
          </a:ln>
        </p:spPr>
        <p:txBody>
          <a:bodyPr anchor="b">
            <a:prstTxWarp prst="textNoShape">
              <a:avLst/>
            </a:prstTxWarp>
          </a:bodyPr>
          <a:lstStyle/>
          <a:p>
            <a:pPr algn="r"/>
            <a:fld id="{17016D0D-139E-4D90-9504-C6C651D5A083}" type="slidenum">
              <a:rPr lang="en-US" sz="1400">
                <a:solidFill>
                  <a:schemeClr val="bg1"/>
                </a:solidFill>
              </a:rPr>
              <a:pPr algn="r"/>
              <a:t>23</a:t>
            </a:fld>
            <a:endParaRPr lang="en-US" sz="1400"/>
          </a:p>
        </p:txBody>
      </p:sp>
    </p:spTree>
    <p:extLst>
      <p:ext uri="{BB962C8B-B14F-4D97-AF65-F5344CB8AC3E}">
        <p14:creationId xmlns:p14="http://schemas.microsoft.com/office/powerpoint/2010/main" val="55720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nchor="ctr"/>
          <a:lstStyle/>
          <a:p>
            <a:r>
              <a:rPr lang="fr-CA" sz="2800" dirty="0" smtClean="0">
                <a:solidFill>
                  <a:srgbClr val="002060"/>
                </a:solidFill>
              </a:rPr>
              <a:t>Établissement des prix et remboursement des dépenses (suite) </a:t>
            </a:r>
          </a:p>
        </p:txBody>
      </p:sp>
      <p:sp>
        <p:nvSpPr>
          <p:cNvPr id="27650" name="Content Placeholder 2"/>
          <p:cNvSpPr>
            <a:spLocks noGrp="1"/>
          </p:cNvSpPr>
          <p:nvPr>
            <p:ph idx="1"/>
          </p:nvPr>
        </p:nvSpPr>
        <p:spPr>
          <a:xfrm>
            <a:off x="1043608" y="1052736"/>
            <a:ext cx="7848600" cy="4968552"/>
          </a:xfrm>
        </p:spPr>
        <p:txBody>
          <a:bodyPr/>
          <a:lstStyle/>
          <a:p>
            <a:pPr lvl="0">
              <a:lnSpc>
                <a:spcPts val="1600"/>
              </a:lnSpc>
            </a:pPr>
            <a:r>
              <a:rPr lang="fr-CA" sz="1800" b="0" dirty="0" smtClean="0"/>
              <a:t>Les ministres de la Santé des provinces et des territoires négocient les prix directement avec les fabricants, seuls ou sous l’égide de l’Alliance pancanadienne d’achat de médicaments (APAM). </a:t>
            </a:r>
          </a:p>
          <a:p>
            <a:pPr marL="0" lvl="0" indent="0">
              <a:lnSpc>
                <a:spcPts val="1600"/>
              </a:lnSpc>
              <a:buNone/>
            </a:pPr>
            <a:r>
              <a:rPr lang="fr-CA" sz="1800" b="0" dirty="0" smtClean="0"/>
              <a:t> </a:t>
            </a:r>
          </a:p>
          <a:p>
            <a:pPr lvl="0">
              <a:lnSpc>
                <a:spcPts val="1600"/>
              </a:lnSpc>
            </a:pPr>
            <a:r>
              <a:rPr lang="fr-CA" sz="1800" b="0" dirty="0" smtClean="0"/>
              <a:t>Les assureurs privés gèrent des régimes d’assurance-médicaments offerts par des employeurs et négocient les prix avec les fabricants, mais ont un pouvoir d’achat moindre que celui des provinces. </a:t>
            </a:r>
          </a:p>
          <a:p>
            <a:pPr lvl="0">
              <a:lnSpc>
                <a:spcPts val="1600"/>
              </a:lnSpc>
            </a:pPr>
            <a:endParaRPr lang="fr-CA" sz="1800" b="0" dirty="0" smtClean="0"/>
          </a:p>
          <a:p>
            <a:pPr lvl="0">
              <a:lnSpc>
                <a:spcPts val="1600"/>
              </a:lnSpc>
            </a:pPr>
            <a:r>
              <a:rPr lang="fr-CA" sz="1800" b="0" dirty="0" smtClean="0"/>
              <a:t>Les Canadiens qui n’ont pas d’assurance (principalement les travailleurs à faible salaire) paient les médicaments d’ordonnance aux prix « courants ».  </a:t>
            </a:r>
          </a:p>
          <a:p>
            <a:pPr lvl="0">
              <a:lnSpc>
                <a:spcPts val="1600"/>
              </a:lnSpc>
            </a:pPr>
            <a:endParaRPr lang="fr-CA" sz="1800" b="0" dirty="0" smtClean="0"/>
          </a:p>
          <a:p>
            <a:pPr lvl="0">
              <a:lnSpc>
                <a:spcPts val="1600"/>
              </a:lnSpc>
            </a:pPr>
            <a:r>
              <a:rPr lang="fr-CA" sz="1800" b="0" dirty="0" smtClean="0"/>
              <a:t>Un Canadien sur dix indique ne pas être en mesure de payer le renouvellement de ses médicaments d’ordonnance (JAMC, 2012).</a:t>
            </a:r>
          </a:p>
          <a:p>
            <a:pPr lvl="0">
              <a:lnSpc>
                <a:spcPts val="1600"/>
              </a:lnSpc>
            </a:pPr>
            <a:endParaRPr lang="fr-CA" sz="1800" b="0" dirty="0" smtClean="0"/>
          </a:p>
          <a:p>
            <a:pPr lvl="0">
              <a:lnSpc>
                <a:spcPts val="1600"/>
              </a:lnSpc>
            </a:pPr>
            <a:endParaRPr lang="fr-CA" sz="1800" b="0" dirty="0" smtClean="0"/>
          </a:p>
          <a:p>
            <a:pPr lvl="0">
              <a:lnSpc>
                <a:spcPts val="1600"/>
              </a:lnSpc>
            </a:pPr>
            <a:endParaRPr lang="fr-CA" sz="1800" b="0" dirty="0" smtClean="0"/>
          </a:p>
          <a:p>
            <a:pPr marL="0" lvl="0" indent="0">
              <a:lnSpc>
                <a:spcPts val="1600"/>
              </a:lnSpc>
              <a:buNone/>
            </a:pPr>
            <a:endParaRPr lang="fr-CA" sz="1800" b="0" dirty="0" smtClean="0"/>
          </a:p>
          <a:p>
            <a:pPr marL="0" lvl="0" indent="0">
              <a:lnSpc>
                <a:spcPts val="1600"/>
              </a:lnSpc>
              <a:buNone/>
            </a:pPr>
            <a:endParaRPr lang="fr-CA" sz="1600" b="0" dirty="0" smtClean="0"/>
          </a:p>
          <a:p>
            <a:pPr lvl="0">
              <a:lnSpc>
                <a:spcPts val="1600"/>
              </a:lnSpc>
            </a:pPr>
            <a:endParaRPr lang="fr-CA" sz="1600" b="0" dirty="0" smtClean="0"/>
          </a:p>
          <a:p>
            <a:pPr lvl="0">
              <a:lnSpc>
                <a:spcPts val="1600"/>
              </a:lnSpc>
            </a:pPr>
            <a:endParaRPr lang="fr-CA" sz="1600" b="0" dirty="0" smtClean="0"/>
          </a:p>
          <a:p>
            <a:pPr>
              <a:lnSpc>
                <a:spcPts val="1600"/>
              </a:lnSpc>
              <a:buFont typeface="Wingdings" pitchFamily="2" charset="2"/>
              <a:buChar char="§"/>
            </a:pPr>
            <a:endParaRPr lang="fr-CA" sz="1800" b="0" dirty="0" smtClean="0">
              <a:solidFill>
                <a:srgbClr val="345A98"/>
              </a:solidFill>
            </a:endParaRPr>
          </a:p>
          <a:p>
            <a:pPr marL="0" indent="0">
              <a:lnSpc>
                <a:spcPts val="1600"/>
              </a:lnSpc>
              <a:buNone/>
              <a:defRPr/>
            </a:pPr>
            <a:endParaRPr lang="fr-CA" sz="1800" b="0" dirty="0" smtClean="0">
              <a:solidFill>
                <a:srgbClr val="345A98"/>
              </a:solidFill>
            </a:endParaRPr>
          </a:p>
          <a:p>
            <a:pPr marL="0" indent="0">
              <a:lnSpc>
                <a:spcPts val="1600"/>
              </a:lnSpc>
              <a:buNone/>
              <a:defRPr/>
            </a:pPr>
            <a:endParaRPr lang="fr-CA" sz="1800" b="0" dirty="0" smtClean="0">
              <a:solidFill>
                <a:srgbClr val="345A98"/>
              </a:solidFill>
            </a:endParaRPr>
          </a:p>
          <a:p>
            <a:pPr marL="0" indent="0">
              <a:lnSpc>
                <a:spcPts val="1600"/>
              </a:lnSpc>
              <a:buNone/>
              <a:defRPr/>
            </a:pPr>
            <a:endParaRPr lang="fr-CA" sz="1800" b="0" i="1" dirty="0">
              <a:solidFill>
                <a:srgbClr val="345A98"/>
              </a:solidFill>
            </a:endParaRPr>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3</a:t>
            </a:fld>
            <a:endParaRPr lang="fr-CA">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04958032"/>
              </p:ext>
            </p:extLst>
          </p:nvPr>
        </p:nvGraphicFramePr>
        <p:xfrm>
          <a:off x="1835696" y="4149080"/>
          <a:ext cx="5904656" cy="1821800"/>
        </p:xfrm>
        <a:graphic>
          <a:graphicData uri="http://schemas.openxmlformats.org/drawingml/2006/table">
            <a:tbl>
              <a:tblPr firstRow="1" bandRow="1">
                <a:tableStyleId>{5C22544A-7EE6-4342-B048-85BDC9FD1C3A}</a:tableStyleId>
              </a:tblPr>
              <a:tblGrid>
                <a:gridCol w="3179430"/>
                <a:gridCol w="2725226"/>
              </a:tblGrid>
              <a:tr h="370840">
                <a:tc>
                  <a:txBody>
                    <a:bodyPr/>
                    <a:lstStyle/>
                    <a:p>
                      <a:pPr algn="ctr"/>
                      <a:r>
                        <a:rPr lang="fr-CA" noProof="0" dirty="0" smtClean="0"/>
                        <a:t>Payeur</a:t>
                      </a:r>
                      <a:endParaRPr lang="fr-CA" noProof="0" dirty="0"/>
                    </a:p>
                  </a:txBody>
                  <a:tcPr/>
                </a:tc>
                <a:tc>
                  <a:txBody>
                    <a:bodyPr/>
                    <a:lstStyle/>
                    <a:p>
                      <a:pPr algn="ctr"/>
                      <a:r>
                        <a:rPr lang="fr-CA" noProof="0" smtClean="0"/>
                        <a:t>Part du coût des médicaments</a:t>
                      </a:r>
                      <a:endParaRPr lang="fr-CA" noProof="0"/>
                    </a:p>
                  </a:txBody>
                  <a:tcPr/>
                </a:tc>
              </a:tr>
              <a:tr h="440040">
                <a:tc>
                  <a:txBody>
                    <a:bodyPr/>
                    <a:lstStyle/>
                    <a:p>
                      <a:r>
                        <a:rPr lang="fr-CA" noProof="0" smtClean="0"/>
                        <a:t>Régime d’assurance public</a:t>
                      </a:r>
                      <a:endParaRPr lang="fr-CA" noProof="0"/>
                    </a:p>
                  </a:txBody>
                  <a:tcPr/>
                </a:tc>
                <a:tc>
                  <a:txBody>
                    <a:bodyPr/>
                    <a:lstStyle/>
                    <a:p>
                      <a:pPr algn="ctr"/>
                      <a:r>
                        <a:rPr lang="fr-CA" noProof="0" smtClean="0"/>
                        <a:t>42 %</a:t>
                      </a:r>
                      <a:endParaRPr lang="fr-CA" noProof="0"/>
                    </a:p>
                  </a:txBody>
                  <a:tcPr/>
                </a:tc>
              </a:tr>
              <a:tr h="370840">
                <a:tc>
                  <a:txBody>
                    <a:bodyPr/>
                    <a:lstStyle/>
                    <a:p>
                      <a:r>
                        <a:rPr lang="fr-CA" noProof="0" smtClean="0"/>
                        <a:t>Régime d’assurance privé </a:t>
                      </a:r>
                      <a:endParaRPr lang="fr-CA" noProof="0"/>
                    </a:p>
                  </a:txBody>
                  <a:tcPr/>
                </a:tc>
                <a:tc>
                  <a:txBody>
                    <a:bodyPr/>
                    <a:lstStyle/>
                    <a:p>
                      <a:pPr algn="ctr"/>
                      <a:r>
                        <a:rPr lang="fr-CA" noProof="0" smtClean="0"/>
                        <a:t>35 %</a:t>
                      </a:r>
                      <a:endParaRPr lang="fr-CA" noProof="0"/>
                    </a:p>
                  </a:txBody>
                  <a:tcPr/>
                </a:tc>
              </a:tr>
              <a:tr h="370840">
                <a:tc>
                  <a:txBody>
                    <a:bodyPr/>
                    <a:lstStyle/>
                    <a:p>
                      <a:r>
                        <a:rPr lang="fr-CA" noProof="0" smtClean="0"/>
                        <a:t>Individu (sans assurance)</a:t>
                      </a:r>
                      <a:endParaRPr lang="fr-CA" noProof="0"/>
                    </a:p>
                  </a:txBody>
                  <a:tcPr/>
                </a:tc>
                <a:tc>
                  <a:txBody>
                    <a:bodyPr/>
                    <a:lstStyle/>
                    <a:p>
                      <a:pPr algn="ctr"/>
                      <a:r>
                        <a:rPr lang="fr-CA" noProof="0" dirty="0" smtClean="0"/>
                        <a:t>23 %</a:t>
                      </a:r>
                      <a:endParaRPr lang="fr-CA" noProof="0" dirty="0"/>
                    </a:p>
                  </a:txBody>
                  <a:tcPr/>
                </a:tc>
              </a:tr>
            </a:tbl>
          </a:graphicData>
        </a:graphic>
      </p:graphicFrame>
    </p:spTree>
    <p:extLst>
      <p:ext uri="{BB962C8B-B14F-4D97-AF65-F5344CB8AC3E}">
        <p14:creationId xmlns:p14="http://schemas.microsoft.com/office/powerpoint/2010/main" val="2641139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Responsabilité partagée de la réglementation des produits pharmaceutiques au Canada </a:t>
            </a:r>
            <a:r>
              <a:rPr lang="fr-CA" sz="2800" dirty="0" smtClean="0"/>
              <a:t/>
            </a:r>
            <a:br>
              <a:rPr lang="fr-CA" sz="2800" dirty="0" smtClean="0"/>
            </a:br>
            <a:endParaRPr lang="fr-CA" sz="2800" dirty="0" smtClean="0"/>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4</a:t>
            </a:fld>
            <a:endParaRPr lang="fr-CA">
              <a:solidFill>
                <a:srgbClr val="FFFFFF"/>
              </a:solidFill>
            </a:endParaRPr>
          </a:p>
        </p:txBody>
      </p:sp>
      <p:sp>
        <p:nvSpPr>
          <p:cNvPr id="5" name="TextBox 4"/>
          <p:cNvSpPr txBox="1"/>
          <p:nvPr/>
        </p:nvSpPr>
        <p:spPr>
          <a:xfrm>
            <a:off x="2267744" y="1043035"/>
            <a:ext cx="5472608" cy="861774"/>
          </a:xfrm>
          <a:prstGeom prst="rect">
            <a:avLst/>
          </a:prstGeom>
          <a:noFill/>
        </p:spPr>
        <p:txBody>
          <a:bodyPr wrap="square" rtlCol="0">
            <a:spAutoFit/>
          </a:bodyPr>
          <a:lstStyle/>
          <a:p>
            <a:pPr algn="ctr"/>
            <a:r>
              <a:rPr lang="fr-CA" sz="1400" b="1" dirty="0" smtClean="0">
                <a:solidFill>
                  <a:srgbClr val="003366"/>
                </a:solidFill>
              </a:rPr>
              <a:t>CEPMB</a:t>
            </a:r>
            <a:r>
              <a:rPr lang="fr-CA" sz="1400" dirty="0" smtClean="0">
                <a:solidFill>
                  <a:srgbClr val="003366"/>
                </a:solidFill>
              </a:rPr>
              <a:t> </a:t>
            </a:r>
          </a:p>
          <a:p>
            <a:pPr algn="ctr"/>
            <a:r>
              <a:rPr lang="fr-CA" sz="1200" dirty="0" smtClean="0">
                <a:solidFill>
                  <a:srgbClr val="003366"/>
                </a:solidFill>
              </a:rPr>
              <a:t>Habilité à réglementer le coût des produits pharmaceutiques </a:t>
            </a:r>
            <a:r>
              <a:rPr lang="fr-CA" sz="1200" u="sng" dirty="0" smtClean="0">
                <a:solidFill>
                  <a:srgbClr val="003366"/>
                </a:solidFill>
              </a:rPr>
              <a:t>brevetés</a:t>
            </a:r>
            <a:r>
              <a:rPr lang="fr-CA" sz="1200" dirty="0" smtClean="0">
                <a:solidFill>
                  <a:srgbClr val="003366"/>
                </a:solidFill>
              </a:rPr>
              <a:t> </a:t>
            </a:r>
            <a:r>
              <a:rPr lang="fr-CA" sz="1200" u="sng" dirty="0" smtClean="0">
                <a:solidFill>
                  <a:srgbClr val="003366"/>
                </a:solidFill>
              </a:rPr>
              <a:t>vendus</a:t>
            </a:r>
            <a:r>
              <a:rPr lang="fr-CA" sz="1200" dirty="0" smtClean="0">
                <a:solidFill>
                  <a:srgbClr val="003366"/>
                </a:solidFill>
              </a:rPr>
              <a:t> au Canada, qu’ils aient été autorisés pour la mise en marché ou obtenus dans le cadre du Programme d’accès spécial (PAS) de Santé Canada</a:t>
            </a:r>
            <a:endParaRPr lang="fr-CA" sz="1200" dirty="0">
              <a:solidFill>
                <a:srgbClr val="003366"/>
              </a:solidFill>
            </a:endParaRPr>
          </a:p>
        </p:txBody>
      </p:sp>
      <p:sp>
        <p:nvSpPr>
          <p:cNvPr id="6" name="Right Arrow 5"/>
          <p:cNvSpPr/>
          <p:nvPr/>
        </p:nvSpPr>
        <p:spPr bwMode="auto">
          <a:xfrm>
            <a:off x="1106308" y="2569464"/>
            <a:ext cx="7858180" cy="214314"/>
          </a:xfrm>
          <a:prstGeom prst="rightArrow">
            <a:avLst/>
          </a:prstGeom>
          <a:solidFill>
            <a:srgbClr val="1D4585"/>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CA" sz="2400" smtClean="0">
              <a:solidFill>
                <a:srgbClr val="003366"/>
              </a:solidFill>
              <a:latin typeface="Arial" charset="0"/>
            </a:endParaRPr>
          </a:p>
        </p:txBody>
      </p:sp>
      <p:sp>
        <p:nvSpPr>
          <p:cNvPr id="7" name="Isosceles Triangle 6"/>
          <p:cNvSpPr/>
          <p:nvPr/>
        </p:nvSpPr>
        <p:spPr bwMode="auto">
          <a:xfrm>
            <a:off x="4892522" y="2712340"/>
            <a:ext cx="214314" cy="428628"/>
          </a:xfrm>
          <a:prstGeom prst="triangle">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CA" sz="2400" smtClean="0">
              <a:solidFill>
                <a:srgbClr val="003366"/>
              </a:solidFill>
              <a:latin typeface="Arial" charset="0"/>
            </a:endParaRPr>
          </a:p>
        </p:txBody>
      </p:sp>
      <p:sp>
        <p:nvSpPr>
          <p:cNvPr id="8" name="TextBox 7"/>
          <p:cNvSpPr txBox="1"/>
          <p:nvPr/>
        </p:nvSpPr>
        <p:spPr>
          <a:xfrm>
            <a:off x="4355976" y="3068960"/>
            <a:ext cx="1357322" cy="523220"/>
          </a:xfrm>
          <a:prstGeom prst="rect">
            <a:avLst/>
          </a:prstGeom>
          <a:noFill/>
        </p:spPr>
        <p:txBody>
          <a:bodyPr wrap="square" rtlCol="0">
            <a:spAutoFit/>
          </a:bodyPr>
          <a:lstStyle/>
          <a:p>
            <a:pPr algn="ctr"/>
            <a:r>
              <a:rPr lang="fr-CA" sz="1400" smtClean="0">
                <a:solidFill>
                  <a:srgbClr val="003366"/>
                </a:solidFill>
              </a:rPr>
              <a:t>Autorisation de mise en marché </a:t>
            </a:r>
            <a:endParaRPr lang="fr-CA" sz="1400">
              <a:solidFill>
                <a:srgbClr val="003366"/>
              </a:solidFill>
            </a:endParaRPr>
          </a:p>
        </p:txBody>
      </p:sp>
      <p:sp>
        <p:nvSpPr>
          <p:cNvPr id="9" name="TextBox 8"/>
          <p:cNvSpPr txBox="1"/>
          <p:nvPr/>
        </p:nvSpPr>
        <p:spPr>
          <a:xfrm>
            <a:off x="1106308" y="2833772"/>
            <a:ext cx="3214710" cy="738664"/>
          </a:xfrm>
          <a:prstGeom prst="rect">
            <a:avLst/>
          </a:prstGeom>
          <a:noFill/>
        </p:spPr>
        <p:txBody>
          <a:bodyPr wrap="square" rtlCol="0">
            <a:spAutoFit/>
          </a:bodyPr>
          <a:lstStyle/>
          <a:p>
            <a:pPr algn="ctr"/>
            <a:r>
              <a:rPr lang="fr-CA" sz="1400" b="1" smtClean="0">
                <a:solidFill>
                  <a:srgbClr val="003366"/>
                </a:solidFill>
              </a:rPr>
              <a:t>Santé Canada </a:t>
            </a:r>
          </a:p>
          <a:p>
            <a:pPr algn="ctr"/>
            <a:r>
              <a:rPr lang="fr-CA" sz="1400" smtClean="0">
                <a:solidFill>
                  <a:srgbClr val="003366"/>
                </a:solidFill>
              </a:rPr>
              <a:t>Examen de l’innocuité, de l’efficacité et de la qualité </a:t>
            </a:r>
            <a:endParaRPr lang="fr-CA" sz="1400">
              <a:solidFill>
                <a:srgbClr val="003366"/>
              </a:solidFill>
            </a:endParaRPr>
          </a:p>
        </p:txBody>
      </p:sp>
      <p:sp>
        <p:nvSpPr>
          <p:cNvPr id="10" name="TextBox 9"/>
          <p:cNvSpPr txBox="1"/>
          <p:nvPr/>
        </p:nvSpPr>
        <p:spPr>
          <a:xfrm>
            <a:off x="5964092" y="2833772"/>
            <a:ext cx="2357454" cy="738664"/>
          </a:xfrm>
          <a:prstGeom prst="rect">
            <a:avLst/>
          </a:prstGeom>
          <a:noFill/>
        </p:spPr>
        <p:txBody>
          <a:bodyPr wrap="square" rtlCol="0">
            <a:spAutoFit/>
          </a:bodyPr>
          <a:lstStyle/>
          <a:p>
            <a:pPr algn="ctr"/>
            <a:r>
              <a:rPr lang="fr-CA" sz="1400" b="1" smtClean="0">
                <a:solidFill>
                  <a:srgbClr val="003366"/>
                </a:solidFill>
              </a:rPr>
              <a:t>Santé Canada </a:t>
            </a:r>
          </a:p>
          <a:p>
            <a:pPr algn="ctr"/>
            <a:r>
              <a:rPr lang="fr-CA" sz="1400" smtClean="0">
                <a:solidFill>
                  <a:srgbClr val="003366"/>
                </a:solidFill>
              </a:rPr>
              <a:t>Surveillance post-commercialisation</a:t>
            </a:r>
            <a:endParaRPr lang="fr-CA" sz="1400">
              <a:solidFill>
                <a:srgbClr val="003366"/>
              </a:solidFill>
            </a:endParaRPr>
          </a:p>
        </p:txBody>
      </p:sp>
      <p:sp>
        <p:nvSpPr>
          <p:cNvPr id="11" name="Right Brace 10"/>
          <p:cNvSpPr/>
          <p:nvPr/>
        </p:nvSpPr>
        <p:spPr bwMode="auto">
          <a:xfrm rot="16200000">
            <a:off x="4749646" y="-803621"/>
            <a:ext cx="571504" cy="6643734"/>
          </a:xfrm>
          <a:prstGeom prst="rightBrace">
            <a:avLst>
              <a:gd name="adj1" fmla="val 57095"/>
              <a:gd name="adj2" fmla="val 50000"/>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CA" sz="2400" smtClean="0">
              <a:solidFill>
                <a:srgbClr val="003366"/>
              </a:solidFill>
              <a:latin typeface="Arial" charset="0"/>
            </a:endParaRPr>
          </a:p>
        </p:txBody>
      </p:sp>
      <p:sp>
        <p:nvSpPr>
          <p:cNvPr id="12" name="TextBox 11"/>
          <p:cNvSpPr txBox="1"/>
          <p:nvPr/>
        </p:nvSpPr>
        <p:spPr>
          <a:xfrm>
            <a:off x="2566599" y="1874848"/>
            <a:ext cx="4929222" cy="246221"/>
          </a:xfrm>
          <a:prstGeom prst="rect">
            <a:avLst/>
          </a:prstGeom>
          <a:noFill/>
        </p:spPr>
        <p:txBody>
          <a:bodyPr wrap="square" rtlCol="0">
            <a:spAutoFit/>
          </a:bodyPr>
          <a:lstStyle/>
          <a:p>
            <a:pPr algn="ctr"/>
            <a:r>
              <a:rPr lang="fr-CA" sz="1000" i="1" smtClean="0">
                <a:solidFill>
                  <a:srgbClr val="003366"/>
                </a:solidFill>
              </a:rPr>
              <a:t>Pendant la durée du brevet </a:t>
            </a:r>
          </a:p>
        </p:txBody>
      </p:sp>
      <p:sp>
        <p:nvSpPr>
          <p:cNvPr id="13" name="TextBox 12"/>
          <p:cNvSpPr txBox="1"/>
          <p:nvPr/>
        </p:nvSpPr>
        <p:spPr>
          <a:xfrm>
            <a:off x="5106836" y="4257586"/>
            <a:ext cx="3929660" cy="276999"/>
          </a:xfrm>
          <a:prstGeom prst="rect">
            <a:avLst/>
          </a:prstGeom>
          <a:noFill/>
        </p:spPr>
        <p:txBody>
          <a:bodyPr wrap="square" rtlCol="0">
            <a:spAutoFit/>
          </a:bodyPr>
          <a:lstStyle/>
          <a:p>
            <a:pPr algn="ctr"/>
            <a:r>
              <a:rPr lang="fr-CA" sz="1200" b="1" smtClean="0">
                <a:solidFill>
                  <a:srgbClr val="003366"/>
                </a:solidFill>
              </a:rPr>
              <a:t>Remboursement dans le cadre d’un régime public</a:t>
            </a:r>
            <a:endParaRPr lang="fr-CA" sz="1200" b="1">
              <a:solidFill>
                <a:srgbClr val="003366"/>
              </a:solidFill>
            </a:endParaRPr>
          </a:p>
        </p:txBody>
      </p:sp>
      <p:sp>
        <p:nvSpPr>
          <p:cNvPr id="14" name="Bent-Up Arrow 13"/>
          <p:cNvSpPr/>
          <p:nvPr/>
        </p:nvSpPr>
        <p:spPr bwMode="auto">
          <a:xfrm rot="5400000">
            <a:off x="6575114" y="1857934"/>
            <a:ext cx="642943" cy="3929091"/>
          </a:xfrm>
          <a:prstGeom prst="bentUpArrow">
            <a:avLst>
              <a:gd name="adj1" fmla="val 12994"/>
              <a:gd name="adj2" fmla="val 13918"/>
              <a:gd name="adj3" fmla="val 16134"/>
            </a:avLst>
          </a:prstGeom>
          <a:solidFill>
            <a:schemeClr val="tx1">
              <a:lumMod val="40000"/>
              <a:lumOff val="6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CA" sz="2400" smtClean="0">
              <a:solidFill>
                <a:srgbClr val="003366"/>
              </a:solidFill>
              <a:latin typeface="Arial" charset="0"/>
            </a:endParaRPr>
          </a:p>
        </p:txBody>
      </p:sp>
      <p:sp>
        <p:nvSpPr>
          <p:cNvPr id="15" name="TextBox 14"/>
          <p:cNvSpPr txBox="1"/>
          <p:nvPr/>
        </p:nvSpPr>
        <p:spPr>
          <a:xfrm>
            <a:off x="5106836" y="3614644"/>
            <a:ext cx="4037164" cy="276999"/>
          </a:xfrm>
          <a:prstGeom prst="rect">
            <a:avLst/>
          </a:prstGeom>
          <a:noFill/>
        </p:spPr>
        <p:txBody>
          <a:bodyPr wrap="square" rtlCol="0">
            <a:spAutoFit/>
          </a:bodyPr>
          <a:lstStyle/>
          <a:p>
            <a:pPr algn="ctr"/>
            <a:r>
              <a:rPr lang="fr-CA" sz="1200" b="1" smtClean="0">
                <a:solidFill>
                  <a:srgbClr val="003366"/>
                </a:solidFill>
              </a:rPr>
              <a:t>Remboursement dans le cadre d’un régime privé</a:t>
            </a:r>
            <a:endParaRPr lang="fr-CA" sz="1200" b="1">
              <a:solidFill>
                <a:srgbClr val="003366"/>
              </a:solidFill>
            </a:endParaRPr>
          </a:p>
        </p:txBody>
      </p:sp>
      <p:sp>
        <p:nvSpPr>
          <p:cNvPr id="16" name="Right Brace 15"/>
          <p:cNvSpPr/>
          <p:nvPr/>
        </p:nvSpPr>
        <p:spPr bwMode="auto">
          <a:xfrm rot="5400000">
            <a:off x="5571183" y="4329024"/>
            <a:ext cx="142876" cy="1000132"/>
          </a:xfrm>
          <a:prstGeom prst="rightBrace">
            <a:avLst>
              <a:gd name="adj1" fmla="val 57095"/>
              <a:gd name="adj2" fmla="val 50000"/>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CA" sz="2400" smtClean="0">
              <a:solidFill>
                <a:srgbClr val="003366"/>
              </a:solidFill>
              <a:latin typeface="Arial" charset="0"/>
            </a:endParaRPr>
          </a:p>
        </p:txBody>
      </p:sp>
      <p:sp>
        <p:nvSpPr>
          <p:cNvPr id="17" name="Right Brace 16"/>
          <p:cNvSpPr/>
          <p:nvPr/>
        </p:nvSpPr>
        <p:spPr bwMode="auto">
          <a:xfrm rot="5400000">
            <a:off x="7285695" y="3650363"/>
            <a:ext cx="142876" cy="2357454"/>
          </a:xfrm>
          <a:prstGeom prst="rightBrace">
            <a:avLst>
              <a:gd name="adj1" fmla="val 57095"/>
              <a:gd name="adj2" fmla="val 50000"/>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CA" sz="2400" smtClean="0">
              <a:solidFill>
                <a:srgbClr val="003366"/>
              </a:solidFill>
              <a:latin typeface="Arial" charset="0"/>
            </a:endParaRPr>
          </a:p>
        </p:txBody>
      </p:sp>
      <p:sp>
        <p:nvSpPr>
          <p:cNvPr id="18" name="TextBox 17"/>
          <p:cNvSpPr txBox="1"/>
          <p:nvPr/>
        </p:nvSpPr>
        <p:spPr>
          <a:xfrm>
            <a:off x="5106836" y="4829090"/>
            <a:ext cx="1071570" cy="861774"/>
          </a:xfrm>
          <a:prstGeom prst="rect">
            <a:avLst/>
          </a:prstGeom>
          <a:noFill/>
        </p:spPr>
        <p:txBody>
          <a:bodyPr wrap="square" rtlCol="0">
            <a:spAutoFit/>
          </a:bodyPr>
          <a:lstStyle/>
          <a:p>
            <a:pPr algn="ctr"/>
            <a:r>
              <a:rPr lang="fr-CA" sz="1000" smtClean="0">
                <a:solidFill>
                  <a:srgbClr val="003366"/>
                </a:solidFill>
              </a:rPr>
              <a:t>Programme commun d’évaluation des médicaments de l’ACMTS </a:t>
            </a:r>
            <a:endParaRPr lang="fr-CA" sz="1000">
              <a:solidFill>
                <a:srgbClr val="003366"/>
              </a:solidFill>
            </a:endParaRPr>
          </a:p>
        </p:txBody>
      </p:sp>
      <p:sp>
        <p:nvSpPr>
          <p:cNvPr id="19" name="TextBox 18"/>
          <p:cNvSpPr txBox="1"/>
          <p:nvPr/>
        </p:nvSpPr>
        <p:spPr>
          <a:xfrm>
            <a:off x="6464158" y="4829090"/>
            <a:ext cx="1785950" cy="553998"/>
          </a:xfrm>
          <a:prstGeom prst="rect">
            <a:avLst/>
          </a:prstGeom>
          <a:noFill/>
        </p:spPr>
        <p:txBody>
          <a:bodyPr wrap="square" rtlCol="0">
            <a:spAutoFit/>
          </a:bodyPr>
          <a:lstStyle/>
          <a:p>
            <a:pPr algn="ctr"/>
            <a:r>
              <a:rPr lang="fr-CA" sz="1000" smtClean="0">
                <a:solidFill>
                  <a:srgbClr val="003366"/>
                </a:solidFill>
              </a:rPr>
              <a:t>Inscription des médicaments sur la liste de chaque régime provincial ou fédéral public</a:t>
            </a:r>
            <a:endParaRPr lang="fr-CA" sz="1000">
              <a:solidFill>
                <a:srgbClr val="003366"/>
              </a:solidFill>
            </a:endParaRPr>
          </a:p>
        </p:txBody>
      </p:sp>
      <p:sp>
        <p:nvSpPr>
          <p:cNvPr id="20" name="Bent-Up Arrow 19"/>
          <p:cNvSpPr/>
          <p:nvPr/>
        </p:nvSpPr>
        <p:spPr bwMode="auto">
          <a:xfrm rot="5400000">
            <a:off x="5253510" y="3755602"/>
            <a:ext cx="642943" cy="1285884"/>
          </a:xfrm>
          <a:prstGeom prst="bentUpArrow">
            <a:avLst>
              <a:gd name="adj1" fmla="val 12994"/>
              <a:gd name="adj2" fmla="val 13918"/>
              <a:gd name="adj3" fmla="val 16134"/>
            </a:avLst>
          </a:prstGeom>
          <a:gradFill flip="none" rotWithShape="1">
            <a:gsLst>
              <a:gs pos="0">
                <a:srgbClr val="5E9EFF"/>
              </a:gs>
              <a:gs pos="39999">
                <a:srgbClr val="85C2FF"/>
              </a:gs>
              <a:gs pos="70000">
                <a:srgbClr val="C4D6EB"/>
              </a:gs>
              <a:gs pos="100000">
                <a:srgbClr val="FFEBFA"/>
              </a:gs>
            </a:gsLst>
            <a:lin ang="5400000" scaled="0"/>
            <a:tileRect/>
          </a:gra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fr-CA" sz="2400" smtClean="0">
              <a:solidFill>
                <a:srgbClr val="003366"/>
              </a:solidFill>
              <a:latin typeface="Arial" charset="0"/>
            </a:endParaRPr>
          </a:p>
        </p:txBody>
      </p:sp>
    </p:spTree>
    <p:extLst>
      <p:ext uri="{BB962C8B-B14F-4D97-AF65-F5344CB8AC3E}">
        <p14:creationId xmlns:p14="http://schemas.microsoft.com/office/powerpoint/2010/main" val="978325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Part des médicaments du total des dépenses de santé (2012)</a:t>
            </a:r>
            <a:endParaRPr lang="fr-CA" sz="2800" dirty="0" smtClean="0"/>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5</a:t>
            </a:fld>
            <a:endParaRPr lang="fr-CA">
              <a:solidFill>
                <a:srgbClr val="FFFFFF"/>
              </a:solidFill>
            </a:endParaRPr>
          </a:p>
        </p:txBody>
      </p:sp>
      <p:sp>
        <p:nvSpPr>
          <p:cNvPr id="22" name="Content Placeholder 2"/>
          <p:cNvSpPr>
            <a:spLocks noGrp="1"/>
          </p:cNvSpPr>
          <p:nvPr>
            <p:ph idx="1"/>
          </p:nvPr>
        </p:nvSpPr>
        <p:spPr>
          <a:xfrm>
            <a:off x="1043608" y="4869160"/>
            <a:ext cx="7848600" cy="504056"/>
          </a:xfrm>
        </p:spPr>
        <p:txBody>
          <a:bodyPr/>
          <a:lstStyle/>
          <a:p>
            <a:pPr lvl="0">
              <a:lnSpc>
                <a:spcPts val="1600"/>
              </a:lnSpc>
            </a:pPr>
            <a:r>
              <a:rPr lang="fr-CA" sz="1800" b="0" dirty="0" smtClean="0"/>
              <a:t>Les médicaments occupent le deuxième ou troisième rang (selon l’année) des principaux coûts de santé au Canada, mais forment de loin les plus importants coûts pour les Canadiens qui n’ont pas d’assurance. </a:t>
            </a:r>
          </a:p>
          <a:p>
            <a:pPr marL="0" lvl="0" indent="0">
              <a:lnSpc>
                <a:spcPts val="1600"/>
              </a:lnSpc>
              <a:buNone/>
            </a:pPr>
            <a:endParaRPr lang="fr-CA" sz="1800" b="0" dirty="0" smtClean="0"/>
          </a:p>
          <a:p>
            <a:pPr marL="0" lvl="0" indent="0">
              <a:lnSpc>
                <a:spcPts val="1600"/>
              </a:lnSpc>
              <a:buNone/>
            </a:pPr>
            <a:endParaRPr lang="fr-CA" sz="1600" b="0" dirty="0" smtClean="0"/>
          </a:p>
          <a:p>
            <a:pPr lvl="0">
              <a:lnSpc>
                <a:spcPts val="1600"/>
              </a:lnSpc>
            </a:pPr>
            <a:endParaRPr lang="fr-CA" sz="1600" b="0" dirty="0" smtClean="0"/>
          </a:p>
          <a:p>
            <a:pPr lvl="0">
              <a:lnSpc>
                <a:spcPts val="1600"/>
              </a:lnSpc>
            </a:pPr>
            <a:endParaRPr lang="fr-CA" sz="1600" b="0" dirty="0" smtClean="0"/>
          </a:p>
          <a:p>
            <a:pPr>
              <a:lnSpc>
                <a:spcPts val="1600"/>
              </a:lnSpc>
              <a:buFont typeface="Wingdings" pitchFamily="2" charset="2"/>
              <a:buChar char="§"/>
            </a:pPr>
            <a:endParaRPr lang="fr-CA" sz="1800" b="0" dirty="0" smtClean="0">
              <a:solidFill>
                <a:srgbClr val="345A98"/>
              </a:solidFill>
            </a:endParaRPr>
          </a:p>
          <a:p>
            <a:pPr marL="0" indent="0">
              <a:lnSpc>
                <a:spcPts val="1600"/>
              </a:lnSpc>
              <a:buNone/>
              <a:defRPr/>
            </a:pPr>
            <a:endParaRPr lang="fr-CA" sz="1800" b="0" dirty="0" smtClean="0">
              <a:solidFill>
                <a:srgbClr val="345A98"/>
              </a:solidFill>
            </a:endParaRPr>
          </a:p>
          <a:p>
            <a:pPr marL="0" indent="0">
              <a:lnSpc>
                <a:spcPts val="1600"/>
              </a:lnSpc>
              <a:buNone/>
              <a:defRPr/>
            </a:pPr>
            <a:endParaRPr lang="fr-CA" sz="1800" b="0" dirty="0" smtClean="0">
              <a:solidFill>
                <a:srgbClr val="345A98"/>
              </a:solidFill>
            </a:endParaRPr>
          </a:p>
          <a:p>
            <a:pPr marL="0" indent="0">
              <a:lnSpc>
                <a:spcPts val="1600"/>
              </a:lnSpc>
              <a:buNone/>
              <a:defRPr/>
            </a:pPr>
            <a:endParaRPr lang="fr-CA" sz="1800" b="0" i="1" dirty="0">
              <a:solidFill>
                <a:srgbClr val="345A98"/>
              </a:solidFill>
            </a:endParaRPr>
          </a:p>
        </p:txBody>
      </p:sp>
      <p:graphicFrame>
        <p:nvGraphicFramePr>
          <p:cNvPr id="23" name="Chart 22"/>
          <p:cNvGraphicFramePr>
            <a:graphicFrameLocks/>
          </p:cNvGraphicFramePr>
          <p:nvPr>
            <p:extLst>
              <p:ext uri="{D42A27DB-BD31-4B8C-83A1-F6EECF244321}">
                <p14:modId xmlns:p14="http://schemas.microsoft.com/office/powerpoint/2010/main" val="2135464296"/>
              </p:ext>
            </p:extLst>
          </p:nvPr>
        </p:nvGraphicFramePr>
        <p:xfrm>
          <a:off x="1043608" y="1268760"/>
          <a:ext cx="3528392"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4122206674"/>
              </p:ext>
            </p:extLst>
          </p:nvPr>
        </p:nvGraphicFramePr>
        <p:xfrm>
          <a:off x="5292080" y="1268760"/>
          <a:ext cx="3600400"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3275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lstStyle/>
          <a:p>
            <a:r>
              <a:rPr lang="fr-CA" sz="2800" dirty="0" smtClean="0">
                <a:solidFill>
                  <a:schemeClr val="tx1"/>
                </a:solidFill>
              </a:rPr>
              <a:t>CEPMB 101</a:t>
            </a:r>
            <a:endParaRPr lang="fr-CA" sz="2400" b="0" dirty="0" smtClean="0"/>
          </a:p>
        </p:txBody>
      </p:sp>
      <p:sp>
        <p:nvSpPr>
          <p:cNvPr id="27650" name="Content Placeholder 2"/>
          <p:cNvSpPr>
            <a:spLocks noGrp="1"/>
          </p:cNvSpPr>
          <p:nvPr>
            <p:ph idx="1"/>
          </p:nvPr>
        </p:nvSpPr>
        <p:spPr>
          <a:xfrm>
            <a:off x="1043608" y="980728"/>
            <a:ext cx="7848600" cy="4896544"/>
          </a:xfrm>
        </p:spPr>
        <p:txBody>
          <a:bodyPr/>
          <a:lstStyle/>
          <a:p>
            <a:pPr>
              <a:lnSpc>
                <a:spcPts val="1600"/>
              </a:lnSpc>
              <a:buFont typeface="Wingdings" pitchFamily="2" charset="2"/>
              <a:buChar char="§"/>
              <a:defRPr/>
            </a:pPr>
            <a:r>
              <a:rPr lang="fr-CA" sz="1800" b="0" dirty="0" smtClean="0">
                <a:solidFill>
                  <a:srgbClr val="345A98"/>
                </a:solidFill>
              </a:rPr>
              <a:t>Le CEPMB est un organisme indépendant de protection du consommateur qui détient des pouvoirs quasi-judiciaires. Il est investi d’un mandat de réglementation et de rapport. </a:t>
            </a:r>
          </a:p>
          <a:p>
            <a:pPr>
              <a:lnSpc>
                <a:spcPts val="1600"/>
              </a:lnSpc>
              <a:buFont typeface="Wingdings" pitchFamily="2" charset="2"/>
              <a:buChar char="§"/>
              <a:defRPr/>
            </a:pPr>
            <a:endParaRPr lang="fr-CA" sz="1800" b="0" dirty="0" smtClean="0">
              <a:solidFill>
                <a:srgbClr val="345A98"/>
              </a:solidFill>
            </a:endParaRPr>
          </a:p>
          <a:p>
            <a:pPr>
              <a:lnSpc>
                <a:spcPts val="1600"/>
              </a:lnSpc>
              <a:buFont typeface="Wingdings" pitchFamily="2" charset="2"/>
              <a:buChar char="§"/>
              <a:defRPr/>
            </a:pPr>
            <a:r>
              <a:rPr lang="fr-CA" sz="1800" b="0" dirty="0" smtClean="0">
                <a:solidFill>
                  <a:srgbClr val="345A98"/>
                </a:solidFill>
              </a:rPr>
              <a:t>L’effectif du Conseil se compose de 60 fonctionnaires et de cinq membres nommés par le Cabinet. </a:t>
            </a:r>
          </a:p>
          <a:p>
            <a:pPr>
              <a:lnSpc>
                <a:spcPts val="1600"/>
              </a:lnSpc>
              <a:buFont typeface="Wingdings" pitchFamily="2" charset="2"/>
              <a:buChar char="§"/>
              <a:defRPr/>
            </a:pPr>
            <a:endParaRPr lang="fr-CA" sz="1800" b="0" i="1" dirty="0" smtClean="0">
              <a:solidFill>
                <a:srgbClr val="345A98"/>
              </a:solidFill>
            </a:endParaRPr>
          </a:p>
          <a:p>
            <a:pPr>
              <a:lnSpc>
                <a:spcPts val="1600"/>
              </a:lnSpc>
              <a:buFont typeface="Wingdings" pitchFamily="2" charset="2"/>
              <a:buChar char="§"/>
              <a:defRPr/>
            </a:pPr>
            <a:r>
              <a:rPr lang="fr-CA" sz="1800" b="0" dirty="0" smtClean="0">
                <a:solidFill>
                  <a:srgbClr val="345A98"/>
                </a:solidFill>
              </a:rPr>
              <a:t>Du point de vue de la réglementation, le personnel examine les prix des médicaments brevetés pour s’assurer qu’ils ne sont pas </a:t>
            </a:r>
            <a:r>
              <a:rPr lang="fr-CA" sz="1800" b="0" u="sng" dirty="0" smtClean="0">
                <a:solidFill>
                  <a:srgbClr val="345A98"/>
                </a:solidFill>
              </a:rPr>
              <a:t>excessifs</a:t>
            </a:r>
            <a:r>
              <a:rPr lang="fr-CA" sz="1800" b="0" dirty="0" smtClean="0">
                <a:solidFill>
                  <a:srgbClr val="345A98"/>
                </a:solidFill>
              </a:rPr>
              <a:t>, conformément à la </a:t>
            </a:r>
            <a:r>
              <a:rPr lang="fr-CA" sz="1800" b="0" i="1" dirty="0" smtClean="0">
                <a:solidFill>
                  <a:srgbClr val="345A98"/>
                </a:solidFill>
              </a:rPr>
              <a:t>Loi sur les brevets</a:t>
            </a:r>
            <a:r>
              <a:rPr lang="fr-CA" sz="1800" b="0" dirty="0" smtClean="0">
                <a:solidFill>
                  <a:srgbClr val="345A98"/>
                </a:solidFill>
              </a:rPr>
              <a:t>, aux règlements d’application et aux Lignes directrices connexes. </a:t>
            </a:r>
          </a:p>
          <a:p>
            <a:pPr>
              <a:lnSpc>
                <a:spcPts val="1600"/>
              </a:lnSpc>
              <a:buFont typeface="Wingdings" pitchFamily="2" charset="2"/>
              <a:buChar char="§"/>
            </a:pPr>
            <a:endParaRPr lang="fr-CA" sz="1800" b="0" dirty="0" smtClean="0">
              <a:solidFill>
                <a:srgbClr val="345A98"/>
              </a:solidFill>
            </a:endParaRPr>
          </a:p>
          <a:p>
            <a:pPr>
              <a:lnSpc>
                <a:spcPts val="1600"/>
              </a:lnSpc>
              <a:buFont typeface="Wingdings" pitchFamily="2" charset="2"/>
              <a:buChar char="§"/>
            </a:pPr>
            <a:r>
              <a:rPr lang="fr-CA" sz="1800" b="0" dirty="0" smtClean="0">
                <a:solidFill>
                  <a:srgbClr val="345A98"/>
                </a:solidFill>
              </a:rPr>
              <a:t>Lorsqu’un prix est jugé excessif, le breveté peut consentir à rembourser les recettes excessives qu’il a perçues ou à réduire son prix dans le cadre d’un engagement de conformité volontaire.   </a:t>
            </a:r>
          </a:p>
          <a:p>
            <a:pPr>
              <a:lnSpc>
                <a:spcPts val="1600"/>
              </a:lnSpc>
              <a:buFont typeface="Wingdings" pitchFamily="2" charset="2"/>
              <a:buChar char="§"/>
            </a:pPr>
            <a:endParaRPr lang="fr-CA" sz="1800" b="0" dirty="0" smtClean="0">
              <a:solidFill>
                <a:srgbClr val="345A98"/>
              </a:solidFill>
            </a:endParaRPr>
          </a:p>
          <a:p>
            <a:pPr>
              <a:lnSpc>
                <a:spcPts val="1600"/>
              </a:lnSpc>
              <a:buFont typeface="Wingdings" pitchFamily="2" charset="2"/>
              <a:buChar char="§"/>
            </a:pPr>
            <a:r>
              <a:rPr lang="fr-CA" sz="1800" b="0" dirty="0" smtClean="0">
                <a:solidFill>
                  <a:srgbClr val="345A98"/>
                </a:solidFill>
              </a:rPr>
              <a:t>Si le breveté refuse un tel engagement, il fera l’objet d’une audience publique devant un panel formé de membres du Conseil, si la présidente du Conseil le juge pertinent dans l’intérêt du public. </a:t>
            </a:r>
          </a:p>
          <a:p>
            <a:pPr>
              <a:lnSpc>
                <a:spcPts val="1600"/>
              </a:lnSpc>
              <a:buFont typeface="Wingdings" pitchFamily="2" charset="2"/>
              <a:buChar char="§"/>
            </a:pPr>
            <a:endParaRPr lang="fr-CA" sz="1800" dirty="0" smtClean="0">
              <a:solidFill>
                <a:srgbClr val="345A98"/>
              </a:solidFill>
            </a:endParaRPr>
          </a:p>
          <a:p>
            <a:pPr lvl="0">
              <a:lnSpc>
                <a:spcPts val="1600"/>
              </a:lnSpc>
            </a:pPr>
            <a:r>
              <a:rPr lang="fr-CA" sz="1800" b="0" dirty="0" smtClean="0">
                <a:solidFill>
                  <a:srgbClr val="345A98"/>
                </a:solidFill>
              </a:rPr>
              <a:t>Si le panel juge que le prix d’un médicament est excessif, il peut ordonner au breveté de réduire le prix ou de rembourser les recettes excessives perçues.</a:t>
            </a:r>
          </a:p>
          <a:p>
            <a:pPr>
              <a:buFont typeface="Wingdings" pitchFamily="2" charset="2"/>
              <a:buChar char="§"/>
            </a:pPr>
            <a:endParaRPr lang="fr-CA" sz="1800" dirty="0" smtClean="0">
              <a:solidFill>
                <a:srgbClr val="345A98"/>
              </a:solidFill>
            </a:endParaRPr>
          </a:p>
          <a:p>
            <a:pPr>
              <a:buFont typeface="Wingdings" pitchFamily="2" charset="2"/>
              <a:buChar char="§"/>
            </a:pPr>
            <a:endParaRPr lang="fr-CA" dirty="0" smtClean="0">
              <a:solidFill>
                <a:srgbClr val="345A98"/>
              </a:solidFill>
            </a:endParaRPr>
          </a:p>
          <a:p>
            <a:pPr lvl="1">
              <a:buFont typeface="Wingdings" pitchFamily="2" charset="2"/>
              <a:buChar char="§"/>
            </a:pPr>
            <a:endParaRPr lang="fr-CA" dirty="0" smtClean="0">
              <a:solidFill>
                <a:srgbClr val="345A98"/>
              </a:solidFill>
            </a:endParaRPr>
          </a:p>
          <a:p>
            <a:pPr>
              <a:buFont typeface="Wingdings" pitchFamily="2" charset="2"/>
              <a:buChar char="§"/>
            </a:pPr>
            <a:endParaRPr lang="fr-CA"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6</a:t>
            </a:fld>
            <a:endParaRPr lang="fr-CA">
              <a:solidFill>
                <a:srgbClr val="FFFFFF"/>
              </a:solidFill>
            </a:endParaRPr>
          </a:p>
        </p:txBody>
      </p:sp>
    </p:spTree>
    <p:extLst>
      <p:ext uri="{BB962C8B-B14F-4D97-AF65-F5344CB8AC3E}">
        <p14:creationId xmlns:p14="http://schemas.microsoft.com/office/powerpoint/2010/main" val="227660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Mandat de réglementation</a:t>
            </a: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043608" y="980728"/>
            <a:ext cx="7848872" cy="5040560"/>
          </a:xfrm>
        </p:spPr>
        <p:txBody>
          <a:bodyPr/>
          <a:lstStyle/>
          <a:p>
            <a:pPr>
              <a:lnSpc>
                <a:spcPts val="1800"/>
              </a:lnSpc>
              <a:buFont typeface="Wingdings" pitchFamily="2" charset="2"/>
              <a:buChar char="§"/>
            </a:pPr>
            <a:r>
              <a:rPr lang="fr-CA" sz="1800" b="0" dirty="0" smtClean="0"/>
              <a:t>Au moment de son lancement, le prix plafond d’un médicament est fixé en fonction de sa catégorie d’amélioration thérapeutique, du prix des médicaments de comparaison au Canada et du prix établi ailleurs dans les sept pays du CEPMB </a:t>
            </a:r>
            <a:r>
              <a:rPr lang="fr-CA" sz="1800" dirty="0" smtClean="0"/>
              <a:t>(CEPMB-7)</a:t>
            </a:r>
            <a:r>
              <a:rPr lang="fr-CA" sz="1800" b="0" dirty="0" smtClean="0"/>
              <a:t>.*</a:t>
            </a:r>
          </a:p>
          <a:p>
            <a:pPr>
              <a:lnSpc>
                <a:spcPts val="1800"/>
              </a:lnSpc>
              <a:buFont typeface="Wingdings" pitchFamily="2" charset="2"/>
              <a:buChar char="§"/>
            </a:pPr>
            <a:endParaRPr lang="fr-CA" sz="1800" b="0" dirty="0" smtClean="0"/>
          </a:p>
          <a:p>
            <a:pPr>
              <a:lnSpc>
                <a:spcPts val="1800"/>
              </a:lnSpc>
              <a:buFont typeface="Wingdings" pitchFamily="2" charset="2"/>
              <a:buChar char="§"/>
            </a:pPr>
            <a:r>
              <a:rPr lang="fr-CA" sz="1800" b="0" dirty="0" smtClean="0"/>
              <a:t>Quatre catégories, suivant la valeur thérapeutique des médicaments, et prix plafond  descendants (en principe) </a:t>
            </a:r>
          </a:p>
          <a:p>
            <a:pPr>
              <a:lnSpc>
                <a:spcPts val="1800"/>
              </a:lnSpc>
              <a:buFont typeface="Wingdings" pitchFamily="2" charset="2"/>
              <a:buChar char="§"/>
            </a:pPr>
            <a:endParaRPr lang="fr-CA" sz="1800" b="0" dirty="0" smtClean="0"/>
          </a:p>
          <a:p>
            <a:pPr marL="685800" lvl="1" indent="-342900">
              <a:lnSpc>
                <a:spcPts val="1800"/>
              </a:lnSpc>
              <a:buFont typeface="+mj-lt"/>
              <a:buAutoNum type="arabicPeriod"/>
            </a:pPr>
            <a:r>
              <a:rPr lang="fr-CA" sz="1800" b="0" dirty="0" smtClean="0"/>
              <a:t>Découverte  </a:t>
            </a:r>
          </a:p>
          <a:p>
            <a:pPr marL="685800" lvl="1" indent="-342900">
              <a:lnSpc>
                <a:spcPts val="1800"/>
              </a:lnSpc>
              <a:buFont typeface="+mj-lt"/>
              <a:buAutoNum type="arabicPeriod"/>
            </a:pPr>
            <a:r>
              <a:rPr lang="fr-CA" sz="1800" b="0" dirty="0" smtClean="0"/>
              <a:t>Amélioration importante</a:t>
            </a:r>
          </a:p>
          <a:p>
            <a:pPr marL="685800" lvl="1" indent="-342900">
              <a:lnSpc>
                <a:spcPts val="1800"/>
              </a:lnSpc>
              <a:buFont typeface="+mj-lt"/>
              <a:buAutoNum type="arabicPeriod"/>
            </a:pPr>
            <a:r>
              <a:rPr lang="fr-CA" sz="1800" b="0" dirty="0" smtClean="0"/>
              <a:t>Amélioration modeste</a:t>
            </a:r>
          </a:p>
          <a:p>
            <a:pPr marL="685800" lvl="1" indent="-342900">
              <a:lnSpc>
                <a:spcPts val="1800"/>
              </a:lnSpc>
              <a:buFont typeface="+mj-lt"/>
              <a:buAutoNum type="arabicPeriod"/>
            </a:pPr>
            <a:r>
              <a:rPr lang="fr-CA" sz="1800" b="0" dirty="0" smtClean="0"/>
              <a:t>Amélioration minime ou nulle</a:t>
            </a:r>
          </a:p>
          <a:p>
            <a:pPr marL="685800" lvl="1" indent="-342900">
              <a:lnSpc>
                <a:spcPts val="1800"/>
              </a:lnSpc>
              <a:buFont typeface="+mj-lt"/>
              <a:buAutoNum type="arabicPeriod"/>
            </a:pPr>
            <a:endParaRPr lang="fr-CA" sz="1800" b="0" dirty="0" smtClean="0"/>
          </a:p>
          <a:p>
            <a:pPr lvl="0">
              <a:lnSpc>
                <a:spcPts val="1800"/>
              </a:lnSpc>
              <a:buFont typeface="Wingdings" pitchFamily="2" charset="2"/>
              <a:buChar char="§"/>
              <a:defRPr/>
            </a:pPr>
            <a:r>
              <a:rPr lang="fr-CA" sz="1800" b="0" dirty="0" smtClean="0"/>
              <a:t>Après la mise en marché, le prix des médicaments existants peut être augmenté en fonction de l’IPC.</a:t>
            </a:r>
          </a:p>
          <a:p>
            <a:pPr lvl="0">
              <a:lnSpc>
                <a:spcPts val="1800"/>
              </a:lnSpc>
              <a:buFont typeface="Wingdings" pitchFamily="2" charset="2"/>
              <a:buChar char="§"/>
              <a:defRPr/>
            </a:pPr>
            <a:endParaRPr lang="fr-CA" sz="1800" b="0" dirty="0" smtClean="0"/>
          </a:p>
          <a:p>
            <a:pPr lvl="0">
              <a:lnSpc>
                <a:spcPts val="1800"/>
              </a:lnSpc>
              <a:buFont typeface="Wingdings" pitchFamily="2" charset="2"/>
              <a:buChar char="§"/>
              <a:defRPr/>
            </a:pPr>
            <a:r>
              <a:rPr lang="fr-CA" sz="1800" b="0" dirty="0" smtClean="0"/>
              <a:t>Le prix d’un médicament ne peut jamais dépasser le prix le plus élevé du CEPMB-7 (règle du Prix international le plus élevé).</a:t>
            </a:r>
            <a:endParaRPr lang="fr-CA" sz="1800" dirty="0" smtClean="0"/>
          </a:p>
          <a:p>
            <a:pPr>
              <a:lnSpc>
                <a:spcPts val="1800"/>
              </a:lnSpc>
              <a:buFont typeface="Wingdings" pitchFamily="2" charset="2"/>
              <a:buChar char="§"/>
            </a:pPr>
            <a:endParaRPr lang="fr-CA" sz="1800" dirty="0" smtClean="0"/>
          </a:p>
          <a:p>
            <a:pPr marL="0" indent="0">
              <a:lnSpc>
                <a:spcPts val="1800"/>
              </a:lnSpc>
              <a:buNone/>
            </a:pPr>
            <a:r>
              <a:rPr lang="fr-CA" sz="1800" b="0" i="1" dirty="0" smtClean="0"/>
              <a:t>* France, Allemagne, Italie, Suède, Suisse, Royaume-Uni et États-Unis.</a:t>
            </a:r>
          </a:p>
          <a:p>
            <a:pPr>
              <a:lnSpc>
                <a:spcPts val="1800"/>
              </a:lnSpc>
              <a:buFont typeface="Wingdings" pitchFamily="2" charset="2"/>
              <a:buChar char="§"/>
            </a:pPr>
            <a:endParaRPr lang="fr-CA" sz="1800" dirty="0" smtClean="0"/>
          </a:p>
          <a:p>
            <a:pPr marL="0" indent="0">
              <a:lnSpc>
                <a:spcPts val="1800"/>
              </a:lnSpc>
              <a:buNone/>
            </a:pPr>
            <a:endParaRPr lang="fr-CA" sz="1800" dirty="0"/>
          </a:p>
        </p:txBody>
      </p:sp>
      <p:sp>
        <p:nvSpPr>
          <p:cNvPr id="2" name="Slide Number Placeholder 1"/>
          <p:cNvSpPr>
            <a:spLocks noGrp="1"/>
          </p:cNvSpPr>
          <p:nvPr>
            <p:ph type="sldNum" sz="quarter" idx="10"/>
          </p:nvPr>
        </p:nvSpPr>
        <p:spPr/>
        <p:txBody>
          <a:bodyPr/>
          <a:lstStyle/>
          <a:p>
            <a:fld id="{9AE01BED-D8E1-49C6-9412-EC47A3C5ABFB}" type="slidenum">
              <a:rPr lang="fr-CA" smtClean="0">
                <a:solidFill>
                  <a:srgbClr val="FFFFFF"/>
                </a:solidFill>
              </a:rPr>
              <a:pPr/>
              <a:t>7</a:t>
            </a:fld>
            <a:endParaRPr lang="fr-CA">
              <a:solidFill>
                <a:srgbClr val="FFFFFF"/>
              </a:solidFill>
            </a:endParaRPr>
          </a:p>
        </p:txBody>
      </p:sp>
    </p:spTree>
    <p:extLst>
      <p:ext uri="{BB962C8B-B14F-4D97-AF65-F5344CB8AC3E}">
        <p14:creationId xmlns:p14="http://schemas.microsoft.com/office/powerpoint/2010/main" val="149333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80728"/>
            <a:ext cx="7776592" cy="4608512"/>
          </a:xfrm>
        </p:spPr>
        <p:txBody>
          <a:bodyPr/>
          <a:lstStyle/>
          <a:p>
            <a:pPr marL="0" indent="0">
              <a:lnSpc>
                <a:spcPts val="1800"/>
              </a:lnSpc>
              <a:buNone/>
            </a:pPr>
            <a:r>
              <a:rPr lang="fr-CA" sz="1800" dirty="0" smtClean="0"/>
              <a:t>Rapports annuels </a:t>
            </a:r>
            <a:endParaRPr lang="fr-CA" sz="1800" b="0" dirty="0" smtClean="0"/>
          </a:p>
          <a:p>
            <a:pPr>
              <a:lnSpc>
                <a:spcPts val="1800"/>
              </a:lnSpc>
            </a:pPr>
            <a:r>
              <a:rPr lang="fr-CA" sz="1800" b="0" dirty="0" smtClean="0"/>
              <a:t>Analyse du prix des médicaments brevetés, des tendances des prix de l’ensemble des médicaments et des dépenses en R et D		          		 </a:t>
            </a:r>
            <a:r>
              <a:rPr lang="fr-CA" sz="1800" b="0" dirty="0" smtClean="0">
                <a:hlinkClick r:id="rId3"/>
              </a:rPr>
              <a:t>http://www.pmprb-cepmb.gc.ca/fr/rapports/rapports-annuels</a:t>
            </a:r>
            <a:endParaRPr lang="fr-CA" sz="1800" b="0" dirty="0" smtClean="0"/>
          </a:p>
          <a:p>
            <a:pPr marL="0" indent="0">
              <a:lnSpc>
                <a:spcPts val="1800"/>
              </a:lnSpc>
              <a:buNone/>
            </a:pPr>
            <a:endParaRPr lang="fr-CA" sz="1800" dirty="0" smtClean="0"/>
          </a:p>
          <a:p>
            <a:pPr marL="0" indent="0">
              <a:lnSpc>
                <a:spcPts val="1800"/>
              </a:lnSpc>
              <a:buNone/>
            </a:pPr>
            <a:r>
              <a:rPr lang="fr-CA" sz="1800" dirty="0" smtClean="0"/>
              <a:t>Système national d’information sur l’utilisation des médicaments prescrits (SNIUMP) </a:t>
            </a:r>
          </a:p>
          <a:p>
            <a:pPr>
              <a:lnSpc>
                <a:spcPts val="1800"/>
              </a:lnSpc>
            </a:pPr>
            <a:r>
              <a:rPr lang="fr-CA" sz="1800" b="0" dirty="0" smtClean="0"/>
              <a:t>Le SNIUMP a été établi en 2001 à titre d’initiative de recherche FPT pour fournir aux responsables de l’élaboration des politiques et aux gestionnaires des régimes d’assurance-médicaments des analyses sur les tendances des prix, de l’utilisation et des coûts des médicaments. </a:t>
            </a:r>
          </a:p>
          <a:p>
            <a:pPr>
              <a:lnSpc>
                <a:spcPts val="1800"/>
              </a:lnSpc>
            </a:pPr>
            <a:endParaRPr lang="fr-CA" sz="1800" b="0" dirty="0" smtClean="0"/>
          </a:p>
          <a:p>
            <a:pPr>
              <a:lnSpc>
                <a:spcPts val="1800"/>
              </a:lnSpc>
            </a:pPr>
            <a:r>
              <a:rPr lang="fr-CA" sz="1800" b="0" dirty="0" smtClean="0"/>
              <a:t>Le Comité consultatif du SNIUMP conseille le CEPMB, effectue une supervision et fournit des directives à titre d’expert en vue des rapports analytiques de l’initiative.</a:t>
            </a:r>
          </a:p>
          <a:p>
            <a:pPr>
              <a:lnSpc>
                <a:spcPts val="1800"/>
              </a:lnSpc>
            </a:pPr>
            <a:endParaRPr lang="fr-CA" sz="1800" b="0" dirty="0" smtClean="0"/>
          </a:p>
          <a:p>
            <a:pPr>
              <a:lnSpc>
                <a:spcPts val="1800"/>
              </a:lnSpc>
            </a:pPr>
            <a:r>
              <a:rPr lang="fr-CA" sz="1800" b="0" dirty="0" smtClean="0"/>
              <a:t>Le Comité est formé de représentants des provinces, territoires et organisations suivants : C.-B., </a:t>
            </a:r>
            <a:r>
              <a:rPr lang="fr-CA" sz="1800" b="0" dirty="0" err="1" smtClean="0"/>
              <a:t>Alb</a:t>
            </a:r>
            <a:r>
              <a:rPr lang="fr-CA" sz="1800" b="0" dirty="0" smtClean="0"/>
              <a:t>., </a:t>
            </a:r>
            <a:r>
              <a:rPr lang="fr-CA" sz="1800" b="0" dirty="0" err="1" smtClean="0"/>
              <a:t>Sask</a:t>
            </a:r>
            <a:r>
              <a:rPr lang="fr-CA" sz="1800" b="0" dirty="0" smtClean="0"/>
              <a:t>., Man., Ont., N.-B., N.-É., Î.-P.-É., T.-N.-L., </a:t>
            </a:r>
            <a:r>
              <a:rPr lang="fr-CA" sz="1800" b="0" dirty="0" err="1" smtClean="0"/>
              <a:t>Yuk</a:t>
            </a:r>
            <a:r>
              <a:rPr lang="fr-CA" sz="1800" b="0" dirty="0" smtClean="0"/>
              <a:t>., SSNA-SC, ICIS et ACMTS. </a:t>
            </a:r>
          </a:p>
          <a:p>
            <a:pPr>
              <a:lnSpc>
                <a:spcPts val="1800"/>
              </a:lnSpc>
            </a:pPr>
            <a:endParaRPr lang="fr-CA" sz="1800" b="0" dirty="0" smtClean="0"/>
          </a:p>
          <a:p>
            <a:pPr lvl="1">
              <a:lnSpc>
                <a:spcPts val="1600"/>
              </a:lnSpc>
            </a:pPr>
            <a:endParaRPr lang="fr-CA" sz="1800" b="0" dirty="0" smtClean="0"/>
          </a:p>
          <a:p>
            <a:pPr marL="342900" lvl="1" indent="0">
              <a:lnSpc>
                <a:spcPts val="1600"/>
              </a:lnSpc>
              <a:buNone/>
            </a:pPr>
            <a:endParaRPr lang="fr-CA" sz="1800" dirty="0" smtClean="0"/>
          </a:p>
        </p:txBody>
      </p:sp>
      <p:sp>
        <p:nvSpPr>
          <p:cNvPr id="4" name="Slide Number Placeholder 3"/>
          <p:cNvSpPr>
            <a:spLocks noGrp="1"/>
          </p:cNvSpPr>
          <p:nvPr>
            <p:ph type="sldNum" sz="quarter" idx="10"/>
          </p:nvPr>
        </p:nvSpPr>
        <p:spPr/>
        <p:txBody>
          <a:bodyPr/>
          <a:lstStyle/>
          <a:p>
            <a:fld id="{9AE01BED-D8E1-49C6-9412-EC47A3C5ABFB}" type="slidenum">
              <a:rPr lang="fr-CA" smtClean="0"/>
              <a:pPr/>
              <a:t>8</a:t>
            </a:fld>
            <a:endParaRPr lang="fr-CA"/>
          </a:p>
        </p:txBody>
      </p:sp>
      <p:sp>
        <p:nvSpPr>
          <p:cNvPr id="5" name="Title 4"/>
          <p:cNvSpPr>
            <a:spLocks noGrp="1"/>
          </p:cNvSpPr>
          <p:nvPr>
            <p:ph type="title"/>
          </p:nvPr>
        </p:nvSpPr>
        <p:spPr>
          <a:xfrm>
            <a:off x="1070168" y="250360"/>
            <a:ext cx="7848600" cy="802376"/>
          </a:xfrm>
        </p:spPr>
        <p:txBody>
          <a:bodyPr/>
          <a:lstStyle/>
          <a:p>
            <a:r>
              <a:rPr lang="fr-CA" sz="2800" dirty="0" smtClean="0">
                <a:solidFill>
                  <a:srgbClr val="002060"/>
                </a:solidFill>
              </a:rPr>
              <a:t>Mandat de rapport  </a:t>
            </a:r>
            <a:endParaRPr lang="fr-CA" dirty="0">
              <a:solidFill>
                <a:srgbClr val="002060"/>
              </a:solidFill>
            </a:endParaRPr>
          </a:p>
        </p:txBody>
      </p:sp>
    </p:spTree>
    <p:extLst>
      <p:ext uri="{BB962C8B-B14F-4D97-AF65-F5344CB8AC3E}">
        <p14:creationId xmlns:p14="http://schemas.microsoft.com/office/powerpoint/2010/main" val="1909945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A4E6AA6-E66C-4902-B8F7-CB721A886787}" type="slidenum">
              <a:rPr lang="en-US" smtClean="0"/>
              <a:pPr>
                <a:defRPr/>
              </a:pPr>
              <a:t>9</a:t>
            </a:fld>
            <a:endParaRPr lang="en-US" dirty="0">
              <a:solidFill>
                <a:schemeClr val="tx1"/>
              </a:solidFill>
            </a:endParaRPr>
          </a:p>
        </p:txBody>
      </p:sp>
      <p:sp>
        <p:nvSpPr>
          <p:cNvPr id="3" name="Content Placeholder 2"/>
          <p:cNvSpPr>
            <a:spLocks noGrp="1"/>
          </p:cNvSpPr>
          <p:nvPr>
            <p:ph idx="1"/>
          </p:nvPr>
        </p:nvSpPr>
        <p:spPr>
          <a:xfrm>
            <a:off x="971599" y="669314"/>
            <a:ext cx="6346313" cy="5351974"/>
          </a:xfrm>
        </p:spPr>
        <p:txBody>
          <a:bodyPr/>
          <a:lstStyle/>
          <a:p>
            <a:pPr marL="0" indent="0">
              <a:buNone/>
            </a:pPr>
            <a:r>
              <a:rPr lang="fr-CA" sz="1700" dirty="0" smtClean="0"/>
              <a:t>Rapports publiés en 2014-2015</a:t>
            </a:r>
          </a:p>
          <a:p>
            <a:r>
              <a:rPr lang="fr-CA" sz="1600" b="0" dirty="0" err="1" smtClean="0"/>
              <a:t>CompasRx</a:t>
            </a:r>
            <a:r>
              <a:rPr lang="fr-CA" sz="1600" b="0" dirty="0" smtClean="0"/>
              <a:t>, 2012-2013</a:t>
            </a:r>
          </a:p>
          <a:p>
            <a:r>
              <a:rPr lang="fr-CA" sz="1600" b="0" dirty="0" smtClean="0"/>
              <a:t>Médicaments génériques au Canada, 2013 – Décembre 2014</a:t>
            </a:r>
          </a:p>
          <a:p>
            <a:r>
              <a:rPr lang="fr-CA" sz="1600" b="0" dirty="0" smtClean="0"/>
              <a:t>L’Observateur des médicaments émergents, 6</a:t>
            </a:r>
            <a:r>
              <a:rPr lang="fr-CA" sz="1600" b="0" baseline="30000" dirty="0" smtClean="0"/>
              <a:t>e</a:t>
            </a:r>
            <a:r>
              <a:rPr lang="fr-CA" sz="1600" b="0" dirty="0" smtClean="0"/>
              <a:t> livraison – Décembre 2014</a:t>
            </a:r>
          </a:p>
          <a:p>
            <a:r>
              <a:rPr lang="fr-CA" sz="1600" b="0" dirty="0" smtClean="0"/>
              <a:t>L’utilisation d’opioïdes sur ordonnance dans les régimes publics </a:t>
            </a:r>
            <a:r>
              <a:rPr lang="fr-CA" sz="1600" b="0" dirty="0" smtClean="0"/>
              <a:t> </a:t>
            </a:r>
            <a:r>
              <a:rPr lang="fr-CA" sz="1600" b="0" dirty="0" smtClean="0"/>
              <a:t>d’assurance-médicaments du Canada, de 2006-2007 à 2012-2013 – Avril 2014</a:t>
            </a:r>
          </a:p>
          <a:p>
            <a:pPr marL="0" indent="0">
              <a:buNone/>
            </a:pPr>
            <a:endParaRPr lang="fr-CA" sz="1600" dirty="0" smtClean="0"/>
          </a:p>
          <a:p>
            <a:pPr marL="0" indent="0">
              <a:buNone/>
            </a:pPr>
            <a:r>
              <a:rPr lang="fr-CA" sz="1700" dirty="0" smtClean="0"/>
              <a:t>Programme de recherche</a:t>
            </a:r>
          </a:p>
          <a:p>
            <a:r>
              <a:rPr lang="fr-CA" sz="1600" b="0" dirty="0" smtClean="0"/>
              <a:t>Les régimes privés d’assurance-médicaments au Canada, 2013</a:t>
            </a:r>
          </a:p>
          <a:p>
            <a:r>
              <a:rPr lang="fr-CA" sz="1600" b="0" dirty="0" smtClean="0"/>
              <a:t>Comparaison des marges de détail des prix internationaux, 2013</a:t>
            </a:r>
          </a:p>
          <a:p>
            <a:r>
              <a:rPr lang="fr-CA" sz="1600" b="0" dirty="0" err="1" smtClean="0"/>
              <a:t>CompasRx</a:t>
            </a:r>
            <a:r>
              <a:rPr lang="fr-CA" sz="1600" b="0" dirty="0" smtClean="0"/>
              <a:t>, 2013-2014</a:t>
            </a:r>
          </a:p>
          <a:p>
            <a:r>
              <a:rPr lang="fr-CA" sz="1600" b="0" dirty="0" smtClean="0"/>
              <a:t>Les régimes privés d’assurance-médicaments au Canada : Analyse </a:t>
            </a:r>
            <a:r>
              <a:rPr lang="fr-CA" sz="1600" b="0" dirty="0" smtClean="0"/>
              <a:t>des </a:t>
            </a:r>
            <a:r>
              <a:rPr lang="fr-CA" sz="1600" b="0" dirty="0" smtClean="0"/>
              <a:t>facteurs de coûts, 2013</a:t>
            </a:r>
          </a:p>
          <a:p>
            <a:r>
              <a:rPr lang="fr-CA" sz="1600" b="0" dirty="0" smtClean="0"/>
              <a:t>L’utilisation et les coûts des produits biologiques, de 2005-2006 à 2012-2013</a:t>
            </a:r>
          </a:p>
          <a:p>
            <a:r>
              <a:rPr lang="fr-CA" sz="1600" b="0" dirty="0" smtClean="0"/>
              <a:t>Les régimes privés d’assurance-médicaments au Canada : Médicaments onéreux, 2013</a:t>
            </a:r>
          </a:p>
          <a:p>
            <a:r>
              <a:rPr lang="fr-CA" sz="1600" b="0" dirty="0" smtClean="0"/>
              <a:t>L’Observateur des nouveaux médicaments, 2014</a:t>
            </a:r>
          </a:p>
          <a:p>
            <a:r>
              <a:rPr lang="fr-CA" sz="1600" b="0" dirty="0" smtClean="0"/>
              <a:t>L’Observateur des médicaments émergents, 7</a:t>
            </a:r>
            <a:r>
              <a:rPr lang="fr-CA" sz="1600" b="0" baseline="30000" dirty="0" smtClean="0"/>
              <a:t>e</a:t>
            </a:r>
            <a:r>
              <a:rPr lang="fr-CA" sz="1600" b="0" dirty="0" smtClean="0"/>
              <a:t> livraison</a:t>
            </a:r>
            <a:endParaRPr lang="fr-CA" sz="1600" dirty="0" smtClean="0"/>
          </a:p>
          <a:p>
            <a:endParaRPr lang="fr-CA" sz="1800" dirty="0"/>
          </a:p>
        </p:txBody>
      </p:sp>
      <p:sp>
        <p:nvSpPr>
          <p:cNvPr id="11" name="Title 4"/>
          <p:cNvSpPr txBox="1">
            <a:spLocks/>
          </p:cNvSpPr>
          <p:nvPr/>
        </p:nvSpPr>
        <p:spPr bwMode="auto">
          <a:xfrm>
            <a:off x="1070168" y="250360"/>
            <a:ext cx="7848600" cy="401188"/>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CA" sz="2800" kern="0" dirty="0" smtClean="0">
                <a:solidFill>
                  <a:srgbClr val="002060"/>
                </a:solidFill>
              </a:rPr>
              <a:t>SNIUMP</a:t>
            </a:r>
            <a:endParaRPr lang="en-CA" kern="0"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764704"/>
            <a:ext cx="1800717" cy="23325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967297"/>
            <a:ext cx="1828800" cy="236220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980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dow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wipe(down)">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PMPRB Corporate Services" ma:contentTypeID="0x0101001EB76DEFB5D79E48930D0B9C03384D7201003409290EF1969E44826FC46B8DB48503" ma:contentTypeVersion="131" ma:contentTypeDescription="Corporate Services (CSB) Content Type" ma:contentTypeScope="" ma:versionID="fe6246bf5385cc3fa1b94c2b5c09e27a">
  <xsd:schema xmlns:xsd="http://www.w3.org/2001/XMLSchema" xmlns:xs="http://www.w3.org/2001/XMLSchema" xmlns:p="http://schemas.microsoft.com/office/2006/metadata/properties" xmlns:ns2="b4471f26-bf30-4ace-b43c-f63ba7af3375" xmlns:ns3="362559f1-fe83-44ed-8e10-64ff00a78c4c" xmlns:ns4="2ceafa1b-f5d9-4ded-b5b5-0e8dd98dde4c" xmlns:ns5="c83068ff-0790-4048-8698-1358a6bc3148" xmlns:ns6="http://schemas.microsoft.com/sharepoint/v4" targetNamespace="http://schemas.microsoft.com/office/2006/metadata/properties" ma:root="true" ma:fieldsID="64ebeb74adaf882e7b60a3567dfd0f45" ns2:_="" ns3:_="" ns4:_="" ns5:_="" ns6:_="">
    <xsd:import namespace="b4471f26-bf30-4ace-b43c-f63ba7af3375"/>
    <xsd:import namespace="362559f1-fe83-44ed-8e10-64ff00a78c4c"/>
    <xsd:import namespace="2ceafa1b-f5d9-4ded-b5b5-0e8dd98dde4c"/>
    <xsd:import namespace="c83068ff-0790-4048-8698-1358a6bc3148"/>
    <xsd:import namespace="http://schemas.microsoft.com/sharepoint/v4"/>
    <xsd:element name="properties">
      <xsd:complexType>
        <xsd:sequence>
          <xsd:element name="documentManagement">
            <xsd:complexType>
              <xsd:all>
                <xsd:element ref="ns3:Process_x0020_Number" minOccurs="0"/>
                <xsd:element ref="ns2:PMRBR_x0020_Authors" minOccurs="0"/>
                <xsd:element ref="ns2:PMPRB_x0020_Submitter" minOccurs="0"/>
                <xsd:element ref="ns2:PMPRB_x0020_Contributors" minOccurs="0"/>
                <xsd:element ref="ns2:Essential_x0020_Information" minOccurs="0"/>
                <xsd:element ref="ns2:Declassified" minOccurs="0"/>
                <xsd:element ref="ns2:Historical_x0020_or_x0020_Archival_x0020_Value" minOccurs="0"/>
                <xsd:element ref="ns2:Tabled_x0020_in_x0020_Parliment" minOccurs="0"/>
                <xsd:element ref="ns2:Transferred_x0020_to_x0020_LAC" minOccurs="0"/>
                <xsd:element ref="ns4:IM_x0020_Approved_x0020_Record" minOccurs="0"/>
                <xsd:element ref="ns2:Legacy_x0020_Document_x0020_ID" minOccurs="0"/>
                <xsd:element ref="ns3:FCS-SCF-ID" minOccurs="0"/>
                <xsd:element ref="ns2:Document_x0020_Set_x0020_KeywordTaxHTField0" minOccurs="0"/>
                <xsd:element ref="ns2:Document_x0020_StateTaxHTField0" minOccurs="0"/>
                <xsd:element ref="ns2:FunctionTaxHTField0" minOccurs="0"/>
                <xsd:element ref="ns2:External_x0020_AuthorsTaxHTField0" minOccurs="0"/>
                <xsd:element ref="ns2:External_x0020_CollaboratorsTaxHTField0" minOccurs="0"/>
                <xsd:element ref="ns2:SectionTaxHTField0" minOccurs="0"/>
                <xsd:element ref="ns5:_dlc_DocId" minOccurs="0"/>
                <xsd:element ref="ns4:SubfilesTaxHTField0" minOccurs="0"/>
                <xsd:element ref="ns2:ActivityTaxHTField0" minOccurs="0"/>
                <xsd:element ref="ns5:_dlc_DocIdUrl" minOccurs="0"/>
                <xsd:element ref="ns2:Document_x0020_LanguageTaxHTField0" minOccurs="0"/>
                <xsd:element ref="ns5:_dlc_DocIdPersistId" minOccurs="0"/>
                <xsd:element ref="ns3:l622e961dc7b47eeb3f0805799c5939d" minOccurs="0"/>
                <xsd:element ref="ns2:Document_x0020_SourceTaxHTField0" minOccurs="0"/>
                <xsd:element ref="ns2:PMPRB_x0020_KeywordsTaxHTField0" minOccurs="0"/>
                <xsd:element ref="ns3:TaxCatchAll" minOccurs="0"/>
                <xsd:element ref="ns3:TaxCatchAllLabel" minOccurs="0"/>
                <xsd:element ref="ns2:BranchTaxHTField0" minOccurs="0"/>
                <xsd:element ref="ns3:dd9520ad33df4276bb2ec023d1441d19" minOccurs="0"/>
                <xsd:element ref="ns2:Classified_x0020_InformationTaxHTField0" minOccurs="0"/>
                <xsd:element ref="ns3:e1c8939a27014f459d09952bb5e8bc56" minOccurs="0"/>
                <xsd:element ref="ns2:Document_x0020_Subject" minOccurs="0"/>
                <xsd:element ref="ns3:nd4b2aa878d6480d98819406828623fb" minOccurs="0"/>
                <xsd:element ref="ns3:g40ec1b4031a469394b00eec5a9ca1aa" minOccurs="0"/>
                <xsd:element ref="ns3:e55719547db04687a112cad62270e2c9" minOccurs="0"/>
                <xsd:element ref="ns4:Retention_x0020_Approval_x0020_Group" minOccurs="0"/>
                <xsd:element ref="ns6: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71f26-bf30-4ace-b43c-f63ba7af3375" elementFormDefault="qualified">
    <xsd:import namespace="http://schemas.microsoft.com/office/2006/documentManagement/types"/>
    <xsd:import namespace="http://schemas.microsoft.com/office/infopath/2007/PartnerControls"/>
    <xsd:element name="PMRBR_x0020_Authors" ma:index="11" nillable="true" ma:displayName="PMPRB Authors" ma:description="Internal Authors of this Document" ma:list="UserInfo" ma:SharePointGroup="0" ma:internalName="PMRBR_x0020_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MPRB_x0020_Submitter" ma:index="12" nillable="true" ma:displayName="PMPRB Submitter" ma:description="PMPRB User who originally posted the document" ma:list="UserInfo" ma:SharePointGroup="0" ma:internalName="PMPRB_x0020_Submit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MPRB_x0020_Contributors" ma:index="13" nillable="true" ma:displayName="PMPRB Contributors" ma:list="UserInfo" ma:SharePointGroup="0" ma:internalName="PMPRB_x0020_Contribut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sential_x0020_Information" ma:index="21" nillable="true" ma:displayName="Essential Information" ma:default="0" ma:description="Information considered vital to the operations of an organization and identified in the context of emergency preparedness and business resumption planning." ma:internalName="Essential_x0020_Information">
      <xsd:simpleType>
        <xsd:restriction base="dms:Boolean"/>
      </xsd:simpleType>
    </xsd:element>
    <xsd:element name="Declassified" ma:index="22" nillable="true" ma:displayName="Declassified" ma:default="0" ma:description="Document was declassified after becoming a record." ma:internalName="Declassified" ma:readOnly="false">
      <xsd:simpleType>
        <xsd:restriction base="dms:Boolean"/>
      </xsd:simpleType>
    </xsd:element>
    <xsd:element name="Historical_x0020_or_x0020_Archival_x0020_Value" ma:index="23" nillable="true" ma:displayName="Historical or Archival Value" ma:default="0" ma:internalName="Historical_x0020_or_x0020_Archival_x0020_Value">
      <xsd:simpleType>
        <xsd:restriction base="dms:Boolean"/>
      </xsd:simpleType>
    </xsd:element>
    <xsd:element name="Tabled_x0020_in_x0020_Parliment" ma:index="24" nillable="true" ma:displayName="Tabled in Parliament" ma:default="0" ma:description="Documents tagged Tabled in Parliament will see their classication level automatically downgraded." ma:internalName="Tabled_x0020_in_x0020_Parliment" ma:readOnly="false">
      <xsd:simpleType>
        <xsd:restriction base="dms:Boolean"/>
      </xsd:simpleType>
    </xsd:element>
    <xsd:element name="Transferred_x0020_to_x0020_LAC" ma:index="25" nillable="true" ma:displayName="Transferred to LAC" ma:default="0" ma:description="Document was removed from PMPRB Archives and moved to LAC Archives" ma:internalName="Transferred_x0020_to_x0020_LAC" ma:readOnly="false">
      <xsd:simpleType>
        <xsd:restriction base="dms:Boolean"/>
      </xsd:simpleType>
    </xsd:element>
    <xsd:element name="Legacy_x0020_Document_x0020_ID" ma:index="27" nillable="true" ma:displayName="Legacy Document ID" ma:description="Used to store the IDs coming from external systems such as the correspondance database" ma:hidden="true" ma:internalName="Legacy_x0020_Document_x0020_ID" ma:readOnly="false">
      <xsd:simpleType>
        <xsd:restriction base="dms:Text">
          <xsd:maxLength value="22"/>
        </xsd:restriction>
      </xsd:simpleType>
    </xsd:element>
    <xsd:element name="Document_x0020_Set_x0020_KeywordTaxHTField0" ma:index="29" nillable="true" ma:taxonomy="true" ma:internalName="Document_x0020_Set_x0020_KeywordTaxHTField0" ma:taxonomyFieldName="Document_x0020_Set_x0020_Keyword" ma:displayName="Document Set Keyword" ma:readOnly="false" ma:default="" ma:fieldId="{accfa619-18eb-482b-944e-403abb9ba2a0}" ma:taxonomyMulti="true" ma:sspId="87fb4825-937c-4e2d-8062-543fa8dda6ff" ma:termSetId="1d86dd51-36ad-4424-afa6-b33ccfd1134d" ma:anchorId="00000000-0000-0000-0000-000000000000" ma:open="true" ma:isKeyword="false">
      <xsd:complexType>
        <xsd:sequence>
          <xsd:element ref="pc:Terms" minOccurs="0" maxOccurs="1"/>
        </xsd:sequence>
      </xsd:complexType>
    </xsd:element>
    <xsd:element name="Document_x0020_StateTaxHTField0" ma:index="31" ma:taxonomy="true" ma:internalName="Document_x0020_StateTaxHTField0" ma:taxonomyFieldName="Document_x0020_State" ma:displayName="Document State" ma:readOnly="false" ma:default="3;#Authoring|d1895284-02bb-479f-9c3a-5b27d53edaaf" ma:fieldId="{d68447dd-9a9b-4824-b86b-74d48cef485b}" ma:sspId="87fb4825-937c-4e2d-8062-543fa8dda6ff" ma:termSetId="eba5e935-0f4e-43c4-b869-2a7735850abd" ma:anchorId="00000000-0000-0000-0000-000000000000" ma:open="false" ma:isKeyword="false">
      <xsd:complexType>
        <xsd:sequence>
          <xsd:element ref="pc:Terms" minOccurs="0" maxOccurs="1"/>
        </xsd:sequence>
      </xsd:complexType>
    </xsd:element>
    <xsd:element name="FunctionTaxHTField0" ma:index="32" ma:taxonomy="true" ma:internalName="FunctionTaxHTField0" ma:taxonomyFieldName="Function" ma:displayName="Function" ma:default="" ma:fieldId="{13cdd88e-8468-4f45-8222-082978acdc14}"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External_x0020_AuthorsTaxHTField0" ma:index="33" nillable="true" ma:taxonomy="true" ma:internalName="External_x0020_AuthorsTaxHTField0" ma:taxonomyFieldName="External_x0020_Authors" ma:displayName="External Authors" ma:readOnly="false" ma:default="" ma:fieldId="{f9ad39a6-32cd-4173-b754-d4486d1ade1d}" ma:taxonomyMulti="true" ma:sspId="87fb4825-937c-4e2d-8062-543fa8dda6ff" ma:termSetId="26f48bbb-f85d-440f-bef9-a84b7803b73d" ma:anchorId="00000000-0000-0000-0000-000000000000" ma:open="true" ma:isKeyword="false">
      <xsd:complexType>
        <xsd:sequence>
          <xsd:element ref="pc:Terms" minOccurs="0" maxOccurs="1"/>
        </xsd:sequence>
      </xsd:complexType>
    </xsd:element>
    <xsd:element name="External_x0020_CollaboratorsTaxHTField0" ma:index="35" nillable="true" ma:taxonomy="true" ma:internalName="External_x0020_CollaboratorsTaxHTField0" ma:taxonomyFieldName="External_x0020_Collaborators" ma:displayName="External Collaborators" ma:readOnly="false" ma:default="" ma:fieldId="{1210f448-14ad-40a5-82d3-68f3af84eb86}" ma:taxonomyMulti="true" ma:sspId="87fb4825-937c-4e2d-8062-543fa8dda6ff" ma:termSetId="75745449-76d9-460a-a0f9-9030a18d9d9b" ma:anchorId="00000000-0000-0000-0000-000000000000" ma:open="true" ma:isKeyword="false">
      <xsd:complexType>
        <xsd:sequence>
          <xsd:element ref="pc:Terms" minOccurs="0" maxOccurs="1"/>
        </xsd:sequence>
      </xsd:complexType>
    </xsd:element>
    <xsd:element name="SectionTaxHTField0" ma:index="36" ma:taxonomy="true" ma:internalName="SectionTaxHTField0" ma:taxonomyFieldName="Section" ma:displayName="Section" ma:readOnly="false" ma:default="" ma:fieldId="{48db267f-69f4-439a-a6b3-7729d447a85f}"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ActivityTaxHTField0" ma:index="39" ma:taxonomy="true" ma:internalName="ActivityTaxHTField0" ma:taxonomyFieldName="Activity" ma:displayName="Activity" ma:readOnly="false" ma:default="" ma:fieldId="{169e8d22-9688-4424-92ac-81ed6877dd60}"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Document_x0020_LanguageTaxHTField0" ma:index="41" ma:taxonomy="true" ma:internalName="Document_x0020_LanguageTaxHTField0" ma:taxonomyFieldName="Document_x0020_Language" ma:displayName="Document Language" ma:default="2;#English|1d77e0e2-178f-46e6-9051-7bafdb57b0d2" ma:fieldId="{2ef4a9d0-2262-49ca-a951-d001daa9d580}" ma:taxonomyMulti="true" ma:sspId="87fb4825-937c-4e2d-8062-543fa8dda6ff" ma:termSetId="ff932b19-9d2e-4450-957a-1463124339a0" ma:anchorId="00000000-0000-0000-0000-000000000000" ma:open="true" ma:isKeyword="false">
      <xsd:complexType>
        <xsd:sequence>
          <xsd:element ref="pc:Terms" minOccurs="0" maxOccurs="1"/>
        </xsd:sequence>
      </xsd:complexType>
    </xsd:element>
    <xsd:element name="Document_x0020_SourceTaxHTField0" ma:index="46" ma:taxonomy="true" ma:internalName="Document_x0020_SourceTaxHTField0" ma:taxonomyFieldName="Document_x0020_Source" ma:displayName="Document Source" ma:default="1;#PMPRB|8b75eb90-1c3d-4eef-becc-b2774a094013" ma:fieldId="{cd2e6899-b419-4a71-8085-8cb2fea00094}" ma:taxonomyMulti="true" ma:sspId="87fb4825-937c-4e2d-8062-543fa8dda6ff" ma:termSetId="0f66b426-bb6a-4a0b-94ff-44d3a3fd4278" ma:anchorId="00000000-0000-0000-0000-000000000000" ma:open="false" ma:isKeyword="false">
      <xsd:complexType>
        <xsd:sequence>
          <xsd:element ref="pc:Terms" minOccurs="0" maxOccurs="1"/>
        </xsd:sequence>
      </xsd:complexType>
    </xsd:element>
    <xsd:element name="PMPRB_x0020_KeywordsTaxHTField0" ma:index="48" nillable="true" ma:taxonomy="true" ma:internalName="PMPRB_x0020_KeywordsTaxHTField0" ma:taxonomyFieldName="PMPRB_x0020_Keywords" ma:displayName="PMPRB Keywords" ma:readOnly="false" ma:default="" ma:fieldId="{16eb63d6-7359-4f74-8299-0d799f538954}" ma:taxonomyMulti="true" ma:sspId="87fb4825-937c-4e2d-8062-543fa8dda6ff" ma:termSetId="f1608d54-3fab-4863-877e-e46198ecf9cd" ma:anchorId="00000000-0000-0000-0000-000000000000" ma:open="true" ma:isKeyword="false">
      <xsd:complexType>
        <xsd:sequence>
          <xsd:element ref="pc:Terms" minOccurs="0" maxOccurs="1"/>
        </xsd:sequence>
      </xsd:complexType>
    </xsd:element>
    <xsd:element name="BranchTaxHTField0" ma:index="51" ma:taxonomy="true" ma:internalName="BranchTaxHTField0" ma:taxonomyFieldName="Branch" ma:displayName="Branch" ma:readOnly="false" ma:default="" ma:fieldId="{9c763c8f-4b04-4605-b4de-cf735142c869}"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Classified_x0020_InformationTaxHTField0" ma:index="54" ma:taxonomy="true" ma:internalName="Classified_x0020_InformationTaxHTField0" ma:taxonomyFieldName="Classified_x0020_Information" ma:displayName="Classified Information" ma:readOnly="false" ma:default="4;#Unclassified|24e88958-681e-49f2-9abb-09b6b846e807" ma:fieldId="{4495914c-5390-46e7-a646-ccd708fac39f}" ma:sspId="87fb4825-937c-4e2d-8062-543fa8dda6ff" ma:termSetId="d4d4e24c-0ad0-4d57-bebe-1c8fbbbaf172" ma:anchorId="00000000-0000-0000-0000-000000000000" ma:open="false" ma:isKeyword="false">
      <xsd:complexType>
        <xsd:sequence>
          <xsd:element ref="pc:Terms" minOccurs="0" maxOccurs="1"/>
        </xsd:sequence>
      </xsd:complexType>
    </xsd:element>
    <xsd:element name="Document_x0020_Subject" ma:index="58" nillable="true" ma:displayName="Document Subject" ma:description="Summary information defining the document" ma:hidden="true" ma:internalName="Document_x0020_Subject"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2559f1-fe83-44ed-8e10-64ff00a78c4c" elementFormDefault="qualified">
    <xsd:import namespace="http://schemas.microsoft.com/office/2006/documentManagement/types"/>
    <xsd:import namespace="http://schemas.microsoft.com/office/infopath/2007/PartnerControls"/>
    <xsd:element name="Process_x0020_Number" ma:index="6" nillable="true" ma:displayName="Process Number" ma:internalName="Process_x0020_Number" ma:readOnly="false">
      <xsd:simpleType>
        <xsd:restriction base="dms:Text">
          <xsd:maxLength value="49"/>
        </xsd:restriction>
      </xsd:simpleType>
    </xsd:element>
    <xsd:element name="FCS-SCF-ID" ma:index="28" nillable="true" ma:displayName="FCS-SCF-ID" ma:hidden="true" ma:indexed="true" ma:internalName="FCS_x002d_SCF_x002d_ID" ma:readOnly="false">
      <xsd:simpleType>
        <xsd:restriction base="dms:Text">
          <xsd:maxLength value="15"/>
        </xsd:restriction>
      </xsd:simpleType>
    </xsd:element>
    <xsd:element name="l622e961dc7b47eeb3f0805799c5939d" ma:index="45" nillable="true" ma:taxonomy="true" ma:internalName="l622e961dc7b47eeb3f0805799c5939d" ma:taxonomyFieldName="SubSubfiles" ma:displayName="SubSubfiles" ma:default="" ma:fieldId="{5622e961-dc7b-47ee-b3f0-805799c5939d}"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TaxCatchAll" ma:index="49" nillable="true" ma:displayName="Taxonomy Catch All Column" ma:description="" ma:hidden="true" ma:list="{8480225b-d405-4c16-9f5e-edef60f4c6f4}" ma:internalName="TaxCatchAll" ma:showField="CatchAllData" ma:web="033ebe66-9869-4a16-817e-9c6d5327fac2">
      <xsd:complexType>
        <xsd:complexContent>
          <xsd:extension base="dms:MultiChoiceLookup">
            <xsd:sequence>
              <xsd:element name="Value" type="dms:Lookup" maxOccurs="unbounded" minOccurs="0" nillable="true"/>
            </xsd:sequence>
          </xsd:extension>
        </xsd:complexContent>
      </xsd:complexType>
    </xsd:element>
    <xsd:element name="TaxCatchAllLabel" ma:index="50" nillable="true" ma:displayName="Taxonomy Catch All Column1" ma:description="" ma:hidden="true" ma:list="{8480225b-d405-4c16-9f5e-edef60f4c6f4}" ma:internalName="TaxCatchAllLabel" ma:readOnly="true" ma:showField="CatchAllDataLabel" ma:web="033ebe66-9869-4a16-817e-9c6d5327fac2">
      <xsd:complexType>
        <xsd:complexContent>
          <xsd:extension base="dms:MultiChoiceLookup">
            <xsd:sequence>
              <xsd:element name="Value" type="dms:Lookup" maxOccurs="unbounded" minOccurs="0" nillable="true"/>
            </xsd:sequence>
          </xsd:extension>
        </xsd:complexContent>
      </xsd:complexType>
    </xsd:element>
    <xsd:element name="dd9520ad33df4276bb2ec023d1441d19" ma:index="53" nillable="true" ma:taxonomy="true" ma:internalName="dd9520ad33df4276bb2ec023d1441d19" ma:taxonomyFieldName="Document_x0020_Type" ma:displayName="Document Type" ma:readOnly="false" ma:default="" ma:fieldId="{dd9520ad-33df-4276-bb2e-c023d1441d19}" ma:taxonomyMulti="true" ma:sspId="87fb4825-937c-4e2d-8062-543fa8dda6ff" ma:termSetId="ddbd10c8-7445-4d8f-87ca-95aba402ad42" ma:anchorId="00000000-0000-0000-0000-000000000000" ma:open="false" ma:isKeyword="false">
      <xsd:complexType>
        <xsd:sequence>
          <xsd:element ref="pc:Terms" minOccurs="0" maxOccurs="1"/>
        </xsd:sequence>
      </xsd:complexType>
    </xsd:element>
    <xsd:element name="e1c8939a27014f459d09952bb5e8bc56" ma:index="57" nillable="true" ma:taxonomy="true" ma:internalName="e1c8939a27014f459d09952bb5e8bc56" ma:taxonomyFieldName="Fiscal_x0020_Year" ma:displayName="Fiscal Year" ma:default="1673;#2014-2015|de0cdfc8-a01e-4156-8173-773d07c14c22" ma:fieldId="{e1c8939a-2701-4f45-9d09-952bb5e8bc56}" ma:taxonomyMulti="true" ma:sspId="87fb4825-937c-4e2d-8062-543fa8dda6ff" ma:termSetId="77501ea7-646b-417a-9f59-238c92903b56" ma:anchorId="00000000-0000-0000-0000-000000000000" ma:open="false" ma:isKeyword="false">
      <xsd:complexType>
        <xsd:sequence>
          <xsd:element ref="pc:Terms" minOccurs="0" maxOccurs="1"/>
        </xsd:sequence>
      </xsd:complexType>
    </xsd:element>
    <xsd:element name="nd4b2aa878d6480d98819406828623fb" ma:index="59" nillable="true" ma:taxonomy="true" ma:internalName="nd4b2aa878d6480d98819406828623fb" ma:taxonomyFieldName="CSB_x0020_Context" ma:displayName="CSB Context" ma:default="" ma:fieldId="{7d4b2aa8-78d6-480d-9881-9406828623fb}" ma:sspId="87fb4825-937c-4e2d-8062-543fa8dda6ff" ma:termSetId="0dfda6d0-78f7-42d3-9545-31daa4a5808b" ma:anchorId="00000000-0000-0000-0000-000000000000" ma:open="false" ma:isKeyword="false">
      <xsd:complexType>
        <xsd:sequence>
          <xsd:element ref="pc:Terms" minOccurs="0" maxOccurs="1"/>
        </xsd:sequence>
      </xsd:complexType>
    </xsd:element>
    <xsd:element name="g40ec1b4031a469394b00eec5a9ca1aa" ma:index="61" nillable="true" ma:taxonomy="true" ma:internalName="g40ec1b4031a469394b00eec5a9ca1aa" ma:taxonomyFieldName="Calandar_x0020_Year" ma:displayName="Calendar Year" ma:default="" ma:fieldId="{040ec1b4-031a-4693-94b0-0eec5a9ca1aa}" ma:sspId="87fb4825-937c-4e2d-8062-543fa8dda6ff" ma:termSetId="38cbacda-470a-4859-a355-c088e300241f" ma:anchorId="00000000-0000-0000-0000-000000000000" ma:open="false" ma:isKeyword="false">
      <xsd:complexType>
        <xsd:sequence>
          <xsd:element ref="pc:Terms" minOccurs="0" maxOccurs="1"/>
        </xsd:sequence>
      </xsd:complexType>
    </xsd:element>
    <xsd:element name="e55719547db04687a112cad62270e2c9" ma:index="63" nillable="true" ma:taxonomy="true" ma:internalName="e55719547db04687a112cad62270e2c9" ma:taxonomyFieldName="Stakeholder" ma:displayName="Stakeholder" ma:default="" ma:fieldId="{e5571954-7db0-4687-a112-cad62270e2c9}" ma:sspId="87fb4825-937c-4e2d-8062-543fa8dda6ff" ma:termSetId="09a0ffe2-74fb-4128-9b78-9622b13169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eafa1b-f5d9-4ded-b5b5-0e8dd98dde4c" elementFormDefault="qualified">
    <xsd:import namespace="http://schemas.microsoft.com/office/2006/documentManagement/types"/>
    <xsd:import namespace="http://schemas.microsoft.com/office/infopath/2007/PartnerControls"/>
    <xsd:element name="IM_x0020_Approved_x0020_Record" ma:index="26" nillable="true" ma:displayName="IM Approved Record" ma:default="0" ma:internalName="IM_x0020_Approved_x0020_Record" ma:readOnly="false">
      <xsd:simpleType>
        <xsd:restriction base="dms:Boolean"/>
      </xsd:simpleType>
    </xsd:element>
    <xsd:element name="SubfilesTaxHTField0" ma:index="38" nillable="true" ma:taxonomy="true" ma:internalName="SubfilesTaxHTField0" ma:taxonomyFieldName="Subfiles" ma:displayName="Subfiles" ma:default="" ma:fieldId="{2ec341dc-f52f-4765-b370-7d8975bd603b}"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Retention_x0020_Approval_x0020_Group" ma:index="64" nillable="true" ma:displayName="Retention Approval Group" ma:hidden="true" ma:list="UserInfo" ma:SearchPeopleOnly="false" ma:SharePointGroup="0" ma:internalName="Retention_x0020_Approval_x0020_Group"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83068ff-0790-4048-8698-1358a6bc3148" elementFormDefault="qualified">
    <xsd:import namespace="http://schemas.microsoft.com/office/2006/documentManagement/types"/>
    <xsd:import namespace="http://schemas.microsoft.com/office/infopath/2007/PartnerControls"/>
    <xsd:element name="_dlc_DocId" ma:index="37" nillable="true" ma:displayName="Document ID Value" ma:description="The value of the document ID assigned to this item." ma:internalName="_dlc_DocId" ma:readOnly="true">
      <xsd:simpleType>
        <xsd:restriction base="dms:Text"/>
      </xsd:simpleType>
    </xsd:element>
    <xsd:element name="_dlc_DocIdUrl" ma:index="4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6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Set_x0020_KeywordTaxHTField0 xmlns="b4471f26-bf30-4ace-b43c-f63ba7af3375">
      <Terms xmlns="http://schemas.microsoft.com/office/infopath/2007/PartnerControls"/>
    </Document_x0020_Set_x0020_KeywordTaxHTField0>
    <External_x0020_CollaboratorsTaxHTField0 xmlns="b4471f26-bf30-4ace-b43c-f63ba7af3375">
      <Terms xmlns="http://schemas.microsoft.com/office/infopath/2007/PartnerControls"/>
    </External_x0020_CollaboratorsTaxHTField0>
    <Retention_x0020_Approval_x0020_Group xmlns="2ceafa1b-f5d9-4ded-b5b5-0e8dd98dde4c">
      <UserInfo>
        <DisplayName/>
        <AccountId xsi:nil="true"/>
        <AccountType/>
      </UserInfo>
    </Retention_x0020_Approval_x0020_Group>
    <Tabled_x0020_in_x0020_Parliment xmlns="b4471f26-bf30-4ace-b43c-f63ba7af3375">false</Tabled_x0020_in_x0020_Parliment>
    <g40ec1b4031a469394b00eec5a9ca1aa xmlns="362559f1-fe83-44ed-8e10-64ff00a78c4c">
      <Terms xmlns="http://schemas.microsoft.com/office/infopath/2007/PartnerControls"/>
    </g40ec1b4031a469394b00eec5a9ca1aa>
    <Transferred_x0020_to_x0020_LAC xmlns="b4471f26-bf30-4ace-b43c-f63ba7af3375">false</Transferred_x0020_to_x0020_LAC>
    <Document_x0020_LanguageTaxHTField0 xmlns="b4471f26-bf30-4ace-b43c-f63ba7af3375">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1d77e0e2-178f-46e6-9051-7bafdb57b0d2</TermId>
        </TermInfo>
      </Terms>
    </Document_x0020_LanguageTaxHTField0>
    <Document_x0020_SourceTaxHTField0 xmlns="b4471f26-bf30-4ace-b43c-f63ba7af3375">
      <Terms xmlns="http://schemas.microsoft.com/office/infopath/2007/PartnerControls">
        <TermInfo xmlns="http://schemas.microsoft.com/office/infopath/2007/PartnerControls">
          <TermName xmlns="http://schemas.microsoft.com/office/infopath/2007/PartnerControls">PMPRB</TermName>
          <TermId xmlns="http://schemas.microsoft.com/office/infopath/2007/PartnerControls">8b75eb90-1c3d-4eef-becc-b2774a094013</TermId>
        </TermInfo>
      </Terms>
    </Document_x0020_SourceTaxHTField0>
    <PMRBR_x0020_Authors xmlns="b4471f26-bf30-4ace-b43c-f63ba7af3375">
      <UserInfo>
        <DisplayName>PMPRB-CEPMB\pjulien</DisplayName>
        <AccountId>248</AccountId>
        <AccountType/>
      </UserInfo>
    </PMRBR_x0020_Authors>
    <PMPRB_x0020_Contributors xmlns="b4471f26-bf30-4ace-b43c-f63ba7af3375">
      <UserInfo>
        <DisplayName/>
        <AccountId xsi:nil="true"/>
        <AccountType/>
      </UserInfo>
    </PMPRB_x0020_Contributors>
    <l622e961dc7b47eeb3f0805799c5939d xmlns="362559f1-fe83-44ed-8e10-64ff00a78c4c">
      <Terms xmlns="http://schemas.microsoft.com/office/infopath/2007/PartnerControls"/>
    </l622e961dc7b47eeb3f0805799c5939d>
    <Declassified xmlns="b4471f26-bf30-4ace-b43c-f63ba7af3375">false</Declassified>
    <TaxCatchAll xmlns="362559f1-fe83-44ed-8e10-64ff00a78c4c">
      <Value>2777</Value>
      <Value>1992</Value>
      <Value>1986</Value>
      <Value>2859</Value>
      <Value>4</Value>
      <Value>3</Value>
      <Value>2</Value>
      <Value>1</Value>
    </TaxCatchAll>
    <IconOverlay xmlns="http://schemas.microsoft.com/sharepoint/v4" xsi:nil="true"/>
    <Document_x0020_StateTaxHTField0 xmlns="b4471f26-bf30-4ace-b43c-f63ba7af3375">
      <Terms xmlns="http://schemas.microsoft.com/office/infopath/2007/PartnerControls">
        <TermInfo xmlns="http://schemas.microsoft.com/office/infopath/2007/PartnerControls">
          <TermName xmlns="http://schemas.microsoft.com/office/infopath/2007/PartnerControls">Authoring</TermName>
          <TermId xmlns="http://schemas.microsoft.com/office/infopath/2007/PartnerControls">d1895284-02bb-479f-9c3a-5b27d53edaaf</TermId>
        </TermInfo>
      </Terms>
    </Document_x0020_StateTaxHTField0>
    <e1c8939a27014f459d09952bb5e8bc56 xmlns="362559f1-fe83-44ed-8e10-64ff00a78c4c">
      <Terms xmlns="http://schemas.microsoft.com/office/infopath/2007/PartnerControls"/>
    </e1c8939a27014f459d09952bb5e8bc56>
    <Historical_x0020_or_x0020_Archival_x0020_Value xmlns="b4471f26-bf30-4ace-b43c-f63ba7af3375">false</Historical_x0020_or_x0020_Archival_x0020_Value>
    <e55719547db04687a112cad62270e2c9 xmlns="362559f1-fe83-44ed-8e10-64ff00a78c4c">
      <Terms xmlns="http://schemas.microsoft.com/office/infopath/2007/PartnerControls"/>
    </e55719547db04687a112cad62270e2c9>
    <SectionTaxHTField0 xmlns="b4471f26-bf30-4ace-b43c-f63ba7af3375">
      <Terms xmlns="http://schemas.microsoft.com/office/infopath/2007/PartnerControls">
        <TermInfo xmlns="http://schemas.microsoft.com/office/infopath/2007/PartnerControls">
          <TermName xmlns="http://schemas.microsoft.com/office/infopath/2007/PartnerControls">execdir</TermName>
          <TermId xmlns="http://schemas.microsoft.com/office/infopath/2007/PartnerControls">3e117d82-819e-434e-bf2b-4310af3893cb</TermId>
        </TermInfo>
      </Terms>
    </SectionTaxHTField0>
    <FunctionTaxHTField0 xmlns="b4471f26-bf30-4ace-b43c-f63ba7af3375">
      <Terms xmlns="http://schemas.microsoft.com/office/infopath/2007/PartnerControls">
        <TermInfo xmlns="http://schemas.microsoft.com/office/infopath/2007/PartnerControls">
          <TermName xmlns="http://schemas.microsoft.com/office/infopath/2007/PartnerControls">External Communication and Correspondence</TermName>
          <TermId xmlns="http://schemas.microsoft.com/office/infopath/2007/PartnerControls">336050af-b1f6-47ec-9f1f-deedc15a225f</TermId>
        </TermInfo>
      </Terms>
    </FunctionTaxHTField0>
    <dd9520ad33df4276bb2ec023d1441d19 xmlns="362559f1-fe83-44ed-8e10-64ff00a78c4c">
      <Terms xmlns="http://schemas.microsoft.com/office/infopath/2007/PartnerControls"/>
    </dd9520ad33df4276bb2ec023d1441d19>
    <nd4b2aa878d6480d98819406828623fb xmlns="362559f1-fe83-44ed-8e10-64ff00a78c4c">
      <Terms xmlns="http://schemas.microsoft.com/office/infopath/2007/PartnerControls"/>
    </nd4b2aa878d6480d98819406828623fb>
    <PMPRB_x0020_Submitter xmlns="b4471f26-bf30-4ace-b43c-f63ba7af3375">
      <UserInfo>
        <DisplayName>Pascale Julien</DisplayName>
        <AccountId>248</AccountId>
        <AccountType/>
      </UserInfo>
    </PMPRB_x0020_Submitter>
    <IM_x0020_Approved_x0020_Record xmlns="2ceafa1b-f5d9-4ded-b5b5-0e8dd98dde4c">false</IM_x0020_Approved_x0020_Record>
    <BranchTaxHTField0 xmlns="b4471f26-bf30-4ace-b43c-f63ba7af3375">
      <Terms xmlns="http://schemas.microsoft.com/office/infopath/2007/PartnerControls">
        <TermInfo xmlns="http://schemas.microsoft.com/office/infopath/2007/PartnerControls">
          <TermName xmlns="http://schemas.microsoft.com/office/infopath/2007/PartnerControls">Exec</TermName>
          <TermId xmlns="http://schemas.microsoft.com/office/infopath/2007/PartnerControls">20dfcd73-2e7c-4507-8fe0-9f99a643270c</TermId>
        </TermInfo>
      </Terms>
    </BranchTaxHTField0>
    <Essential_x0020_Information xmlns="b4471f26-bf30-4ace-b43c-f63ba7af3375">false</Essential_x0020_Information>
    <ActivityTaxHTField0 xmlns="b4471f26-bf30-4ace-b43c-f63ba7af3375">
      <Terms xmlns="http://schemas.microsoft.com/office/infopath/2007/PartnerControls">
        <TermInfo xmlns="http://schemas.microsoft.com/office/infopath/2007/PartnerControls">
          <TermName xmlns="http://schemas.microsoft.com/office/infopath/2007/PartnerControls">Speeches</TermName>
          <TermId xmlns="http://schemas.microsoft.com/office/infopath/2007/PartnerControls">b3f47a6d-fbcd-49ea-8d7a-5caea30f0f58</TermId>
        </TermInfo>
      </Terms>
    </ActivityTaxHTField0>
    <PMPRB_x0020_KeywordsTaxHTField0 xmlns="b4471f26-bf30-4ace-b43c-f63ba7af3375">
      <Terms xmlns="http://schemas.microsoft.com/office/infopath/2007/PartnerControls"/>
    </PMPRB_x0020_KeywordsTaxHTField0>
    <Classified_x0020_InformationTaxHTField0 xmlns="b4471f26-bf30-4ace-b43c-f63ba7af3375">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24e88958-681e-49f2-9abb-09b6b846e807</TermId>
        </TermInfo>
      </Terms>
    </Classified_x0020_InformationTaxHTField0>
    <Legacy_x0020_Document_x0020_ID xmlns="b4471f26-bf30-4ace-b43c-f63ba7af3375" xsi:nil="true"/>
    <FCS-SCF-ID xmlns="362559f1-fe83-44ed-8e10-64ff00a78c4c" xsi:nil="true"/>
    <SubfilesTaxHTField0 xmlns="2ceafa1b-f5d9-4ded-b5b5-0e8dd98dde4c">
      <Terms xmlns="http://schemas.microsoft.com/office/infopath/2007/PartnerControls"/>
    </SubfilesTaxHTField0>
    <Process_x0020_Number xmlns="362559f1-fe83-44ed-8e10-64ff00a78c4c" xsi:nil="true"/>
    <External_x0020_AuthorsTaxHTField0 xmlns="b4471f26-bf30-4ace-b43c-f63ba7af3375">
      <Terms xmlns="http://schemas.microsoft.com/office/infopath/2007/PartnerControls"/>
    </External_x0020_AuthorsTaxHTField0>
    <Document_x0020_Subject xmlns="b4471f26-bf30-4ace-b43c-f63ba7af3375" xsi:nil="true"/>
    <_dlc_DocId xmlns="c83068ff-0790-4048-8698-1358a6bc3148">RIMS-265-185</_dlc_DocId>
    <_dlc_DocIdUrl xmlns="c83068ff-0790-4048-8698-1358a6bc3148">
      <Url>http://edrmsstage/team/exec/execdir/_layouts/DocIdRedir.aspx?ID=RIMS-265-185</Url>
      <Description>RIMS-265-185</Description>
    </_dlc_DocIdUrl>
  </documentManagement>
</p:properties>
</file>

<file path=customXml/item3.xml><?xml version="1.0" encoding="utf-8"?>
<?mso-contentType ?>
<SharedContentType xmlns="Microsoft.SharePoint.Taxonomy.ContentTypeSync" SourceId="87fb4825-937c-4e2d-8062-543fa8dda6ff" ContentTypeId="0x0101001EB76DEFB5D79E48930D0B9C03384D7201" PreviousValue="false"/>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FormTemplates xmlns="http://schemas.microsoft.com/sharepoint/v3/contenttype/forms">
  <Display>DocumentLibraryForm</Display>
  <Edit>MetadataFormBase</Edit>
  <New>DocumentLibraryForm</New>
</FormTemplates>
</file>

<file path=customXml/itemProps1.xml><?xml version="1.0" encoding="utf-8"?>
<ds:datastoreItem xmlns:ds="http://schemas.openxmlformats.org/officeDocument/2006/customXml" ds:itemID="{6B382988-4F37-4C6F-9F14-B91BA8D7E8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71f26-bf30-4ace-b43c-f63ba7af3375"/>
    <ds:schemaRef ds:uri="362559f1-fe83-44ed-8e10-64ff00a78c4c"/>
    <ds:schemaRef ds:uri="2ceafa1b-f5d9-4ded-b5b5-0e8dd98dde4c"/>
    <ds:schemaRef ds:uri="c83068ff-0790-4048-8698-1358a6bc314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A225E5-E3A0-4282-B258-43D113F2AB4F}">
  <ds:schemaRefs>
    <ds:schemaRef ds:uri="http://purl.org/dc/terms/"/>
    <ds:schemaRef ds:uri="http://purl.org/dc/elements/1.1/"/>
    <ds:schemaRef ds:uri="c83068ff-0790-4048-8698-1358a6bc3148"/>
    <ds:schemaRef ds:uri="http://schemas.openxmlformats.org/package/2006/metadata/core-properties"/>
    <ds:schemaRef ds:uri="http://schemas.microsoft.com/office/infopath/2007/PartnerControls"/>
    <ds:schemaRef ds:uri="http://schemas.microsoft.com/office/2006/documentManagement/types"/>
    <ds:schemaRef ds:uri="http://schemas.microsoft.com/sharepoint/v4"/>
    <ds:schemaRef ds:uri="http://purl.org/dc/dcmitype/"/>
    <ds:schemaRef ds:uri="b4471f26-bf30-4ace-b43c-f63ba7af3375"/>
    <ds:schemaRef ds:uri="2ceafa1b-f5d9-4ded-b5b5-0e8dd98dde4c"/>
    <ds:schemaRef ds:uri="362559f1-fe83-44ed-8e10-64ff00a78c4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AE55F00-6F0C-41EE-97DE-3C43E32B5315}">
  <ds:schemaRefs>
    <ds:schemaRef ds:uri="Microsoft.SharePoint.Taxonomy.ContentTypeSync"/>
  </ds:schemaRefs>
</ds:datastoreItem>
</file>

<file path=customXml/itemProps4.xml><?xml version="1.0" encoding="utf-8"?>
<ds:datastoreItem xmlns:ds="http://schemas.openxmlformats.org/officeDocument/2006/customXml" ds:itemID="{F2EE940E-2602-4FC8-89DA-FD8E52C71162}">
  <ds:schemaRefs>
    <ds:schemaRef ds:uri="http://schemas.microsoft.com/office/2006/metadata/customXsn"/>
  </ds:schemaRefs>
</ds:datastoreItem>
</file>

<file path=customXml/itemProps5.xml><?xml version="1.0" encoding="utf-8"?>
<ds:datastoreItem xmlns:ds="http://schemas.openxmlformats.org/officeDocument/2006/customXml" ds:itemID="{AFED1A7C-E818-4925-B360-3CC68BCA857A}">
  <ds:schemaRefs>
    <ds:schemaRef ds:uri="http://schemas.microsoft.com/sharepoint/events"/>
  </ds:schemaRefs>
</ds:datastoreItem>
</file>

<file path=customXml/itemProps6.xml><?xml version="1.0" encoding="utf-8"?>
<ds:datastoreItem xmlns:ds="http://schemas.openxmlformats.org/officeDocument/2006/customXml" ds:itemID="{4E73F7A9-4331-4D87-A8CF-516B6AA3F0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PMPRB - Boudreau - Market Access Summit - Nov 15 2011</Template>
  <TotalTime>49247</TotalTime>
  <Words>1422</Words>
  <Application>Microsoft Office PowerPoint</Application>
  <PresentationFormat>On-screen Show (4:3)</PresentationFormat>
  <Paragraphs>306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Presentation 2</vt:lpstr>
      <vt:lpstr>Le point sur le CEPMB  </vt:lpstr>
      <vt:lpstr>Régime d’établissement des prix et de remboursement des dépenses au Canada</vt:lpstr>
      <vt:lpstr>Établissement des prix et remboursement des dépenses (suite) </vt:lpstr>
      <vt:lpstr>Responsabilité partagée de la réglementation des produits pharmaceutiques au Canada  </vt:lpstr>
      <vt:lpstr>Part des médicaments du total des dépenses de santé (2012)</vt:lpstr>
      <vt:lpstr>CEPMB 101</vt:lpstr>
      <vt:lpstr>Mandat de réglementation </vt:lpstr>
      <vt:lpstr>Mandat de rapport  </vt:lpstr>
      <vt:lpstr>PowerPoint Presentation</vt:lpstr>
      <vt:lpstr>PowerPoint Presentation</vt:lpstr>
      <vt:lpstr>CompasRx – Effets de poussée et de traction à l’origine des variations des dépenses en médicaments </vt:lpstr>
      <vt:lpstr>PowerPoint Presentation</vt:lpstr>
      <vt:lpstr>PowerPoint Presentation</vt:lpstr>
      <vt:lpstr>PowerPoint Presentation</vt:lpstr>
      <vt:lpstr>PowerPoint Presentation</vt:lpstr>
      <vt:lpstr>PowerPoint Presentation</vt:lpstr>
      <vt:lpstr>Pourquoi les prix baissent-ils dans d’autres pays?</vt:lpstr>
      <vt:lpstr>Allemagne : incidence de la loi sur la réforme du marché des produits médicaux (AMNOG)</vt:lpstr>
      <vt:lpstr>PowerPoint Presentation</vt:lpstr>
      <vt:lpstr>Pourquoi est-ce ainsi?    </vt:lpstr>
      <vt:lpstr>Les payeurs se préoccupent de la durabilité    </vt:lpstr>
      <vt:lpstr>Quelles sont les prochaines étapes pour le CEPMB? </vt:lpstr>
      <vt:lpstr>PowerPoint Presentation</vt:lpstr>
    </vt:vector>
  </TitlesOfParts>
  <Company>Gov of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Patented Medicine Prices Review Board</dc:title>
  <dc:creator>PMPRB-CEPMB</dc:creator>
  <cp:lastModifiedBy>PMPRB-CEPMB</cp:lastModifiedBy>
  <cp:revision>858</cp:revision>
  <cp:lastPrinted>2013-11-05T15:04:32Z</cp:lastPrinted>
  <dcterms:created xsi:type="dcterms:W3CDTF">2011-01-17T17:24:36Z</dcterms:created>
  <dcterms:modified xsi:type="dcterms:W3CDTF">2015-04-30T19:17:06Z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0x0101001EB76DEFB5D79E48930D0B9C03384D7201003409290EF1969E44826FC46B8DB48503</vt:lpwstr>
  </property>
  <property fmtid="{D5CDD505-2E9C-101B-9397-08002B2CF9AE}" pid="3" name="Section">
    <vt:lpwstr>1992;#execdir|3e117d82-819e-434e-bf2b-4310af3893cb</vt:lpwstr>
  </property>
  <property fmtid="{D5CDD505-2E9C-101B-9397-08002B2CF9AE}" pid="4" name="External Collaborators">
    <vt:lpwstr/>
  </property>
  <property fmtid="{D5CDD505-2E9C-101B-9397-08002B2CF9AE}" pid="5" name="Branch">
    <vt:lpwstr>1986;#Exec|20dfcd73-2e7c-4507-8fe0-9f99a643270c</vt:lpwstr>
  </property>
  <property fmtid="{D5CDD505-2E9C-101B-9397-08002B2CF9AE}" pid="6" name="Activity">
    <vt:lpwstr>2859;#Speeches|b3f47a6d-fbcd-49ea-8d7a-5caea30f0f58</vt:lpwstr>
  </property>
  <property fmtid="{D5CDD505-2E9C-101B-9397-08002B2CF9AE}" pid="7" name="Document Source">
    <vt:lpwstr>1;#PMPRB|8b75eb90-1c3d-4eef-becc-b2774a094013</vt:lpwstr>
  </property>
  <property fmtid="{D5CDD505-2E9C-101B-9397-08002B2CF9AE}" pid="8" name="Document Language">
    <vt:lpwstr>2;#English|1d77e0e2-178f-46e6-9051-7bafdb57b0d2</vt:lpwstr>
  </property>
  <property fmtid="{D5CDD505-2E9C-101B-9397-08002B2CF9AE}" pid="9" name="Document Set Keyword">
    <vt:lpwstr/>
  </property>
  <property fmtid="{D5CDD505-2E9C-101B-9397-08002B2CF9AE}" pid="10" name="Function">
    <vt:lpwstr>2777;#External Communication and Correspondence|336050af-b1f6-47ec-9f1f-deedc15a225f</vt:lpwstr>
  </property>
  <property fmtid="{D5CDD505-2E9C-101B-9397-08002B2CF9AE}" pid="11" name="Fiscal Year">
    <vt:lpwstr/>
  </property>
  <property fmtid="{D5CDD505-2E9C-101B-9397-08002B2CF9AE}" pid="12" name="External Authors">
    <vt:lpwstr/>
  </property>
  <property fmtid="{D5CDD505-2E9C-101B-9397-08002B2CF9AE}" pid="13" name="Classified Information">
    <vt:lpwstr>4;#Unclassified|24e88958-681e-49f2-9abb-09b6b846e807</vt:lpwstr>
  </property>
  <property fmtid="{D5CDD505-2E9C-101B-9397-08002B2CF9AE}" pid="14" name="ff6d8f504327485c957a273383731686">
    <vt:lpwstr/>
  </property>
  <property fmtid="{D5CDD505-2E9C-101B-9397-08002B2CF9AE}" pid="15" name="Document Type">
    <vt:lpwstr/>
  </property>
  <property fmtid="{D5CDD505-2E9C-101B-9397-08002B2CF9AE}" pid="16" name="Document State">
    <vt:lpwstr>3;#Authoring|d1895284-02bb-479f-9c3a-5b27d53edaaf</vt:lpwstr>
  </property>
  <property fmtid="{D5CDD505-2E9C-101B-9397-08002B2CF9AE}" pid="17" name="PMPRB Keywords">
    <vt:lpwstr/>
  </property>
  <property fmtid="{D5CDD505-2E9C-101B-9397-08002B2CF9AE}" pid="18" name="_dlc_DocIdItemGuid">
    <vt:lpwstr>7b9a51e3-61f8-487e-ac53-c5d427d7f267</vt:lpwstr>
  </property>
  <property fmtid="{D5CDD505-2E9C-101B-9397-08002B2CF9AE}" pid="19" name="SubSubfiles">
    <vt:lpwstr/>
  </property>
  <property fmtid="{D5CDD505-2E9C-101B-9397-08002B2CF9AE}" pid="20" name="Subfiles">
    <vt:lpwstr/>
  </property>
  <property fmtid="{D5CDD505-2E9C-101B-9397-08002B2CF9AE}" pid="21" name="Calandar_x0020_Year">
    <vt:lpwstr/>
  </property>
  <property fmtid="{D5CDD505-2E9C-101B-9397-08002B2CF9AE}" pid="22" name="Stakeholder">
    <vt:lpwstr/>
  </property>
  <property fmtid="{D5CDD505-2E9C-101B-9397-08002B2CF9AE}" pid="23" name="CSB_x0020_Context">
    <vt:lpwstr/>
  </property>
  <property fmtid="{D5CDD505-2E9C-101B-9397-08002B2CF9AE}" pid="24" name="Vendor_x0020_Name">
    <vt:lpwstr/>
  </property>
  <property fmtid="{D5CDD505-2E9C-101B-9397-08002B2CF9AE}" pid="25" name="Calandar Year">
    <vt:lpwstr/>
  </property>
  <property fmtid="{D5CDD505-2E9C-101B-9397-08002B2CF9AE}" pid="26" name="Vendor Name">
    <vt:lpwstr/>
  </property>
  <property fmtid="{D5CDD505-2E9C-101B-9397-08002B2CF9AE}" pid="27" name="CSB Context">
    <vt:lpwstr/>
  </property>
</Properties>
</file>